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8"/>
  </p:notesMasterIdLst>
  <p:handoutMasterIdLst>
    <p:handoutMasterId r:id="rId99"/>
  </p:handoutMasterIdLst>
  <p:sldIdLst>
    <p:sldId id="256" r:id="rId2"/>
    <p:sldId id="453" r:id="rId3"/>
    <p:sldId id="454" r:id="rId4"/>
    <p:sldId id="474" r:id="rId5"/>
    <p:sldId id="390" r:id="rId6"/>
    <p:sldId id="457" r:id="rId7"/>
    <p:sldId id="511" r:id="rId8"/>
    <p:sldId id="475" r:id="rId9"/>
    <p:sldId id="476" r:id="rId10"/>
    <p:sldId id="477" r:id="rId11"/>
    <p:sldId id="512" r:id="rId12"/>
    <p:sldId id="478" r:id="rId13"/>
    <p:sldId id="479" r:id="rId14"/>
    <p:sldId id="480" r:id="rId15"/>
    <p:sldId id="481" r:id="rId16"/>
    <p:sldId id="443" r:id="rId17"/>
    <p:sldId id="409" r:id="rId18"/>
    <p:sldId id="395" r:id="rId19"/>
    <p:sldId id="482" r:id="rId20"/>
    <p:sldId id="483" r:id="rId21"/>
    <p:sldId id="513" r:id="rId22"/>
    <p:sldId id="417" r:id="rId23"/>
    <p:sldId id="484" r:id="rId24"/>
    <p:sldId id="485" r:id="rId25"/>
    <p:sldId id="486" r:id="rId26"/>
    <p:sldId id="487" r:id="rId27"/>
    <p:sldId id="488" r:id="rId28"/>
    <p:sldId id="489" r:id="rId29"/>
    <p:sldId id="490" r:id="rId30"/>
    <p:sldId id="491" r:id="rId31"/>
    <p:sldId id="492" r:id="rId32"/>
    <p:sldId id="493" r:id="rId33"/>
    <p:sldId id="494" r:id="rId34"/>
    <p:sldId id="514" r:id="rId35"/>
    <p:sldId id="495" r:id="rId36"/>
    <p:sldId id="496" r:id="rId37"/>
    <p:sldId id="497" r:id="rId38"/>
    <p:sldId id="498" r:id="rId39"/>
    <p:sldId id="471" r:id="rId40"/>
    <p:sldId id="501" r:id="rId41"/>
    <p:sldId id="515" r:id="rId42"/>
    <p:sldId id="500" r:id="rId43"/>
    <p:sldId id="499" r:id="rId44"/>
    <p:sldId id="502" r:id="rId45"/>
    <p:sldId id="440" r:id="rId46"/>
    <p:sldId id="503" r:id="rId47"/>
    <p:sldId id="504" r:id="rId48"/>
    <p:sldId id="444" r:id="rId49"/>
    <p:sldId id="505" r:id="rId50"/>
    <p:sldId id="435" r:id="rId51"/>
    <p:sldId id="519" r:id="rId52"/>
    <p:sldId id="520" r:id="rId53"/>
    <p:sldId id="521" r:id="rId54"/>
    <p:sldId id="522" r:id="rId55"/>
    <p:sldId id="523" r:id="rId56"/>
    <p:sldId id="524" r:id="rId57"/>
    <p:sldId id="525" r:id="rId58"/>
    <p:sldId id="506" r:id="rId59"/>
    <p:sldId id="516" r:id="rId60"/>
    <p:sldId id="427" r:id="rId61"/>
    <p:sldId id="428" r:id="rId62"/>
    <p:sldId id="429" r:id="rId63"/>
    <p:sldId id="430" r:id="rId64"/>
    <p:sldId id="410" r:id="rId65"/>
    <p:sldId id="507" r:id="rId66"/>
    <p:sldId id="517" r:id="rId67"/>
    <p:sldId id="464" r:id="rId68"/>
    <p:sldId id="465" r:id="rId69"/>
    <p:sldId id="466" r:id="rId70"/>
    <p:sldId id="467" r:id="rId71"/>
    <p:sldId id="468" r:id="rId72"/>
    <p:sldId id="469" r:id="rId73"/>
    <p:sldId id="508" r:id="rId74"/>
    <p:sldId id="518" r:id="rId75"/>
    <p:sldId id="473" r:id="rId76"/>
    <p:sldId id="374" r:id="rId77"/>
    <p:sldId id="376" r:id="rId78"/>
    <p:sldId id="379" r:id="rId79"/>
    <p:sldId id="381" r:id="rId80"/>
    <p:sldId id="424" r:id="rId81"/>
    <p:sldId id="509" r:id="rId82"/>
    <p:sldId id="510" r:id="rId83"/>
    <p:sldId id="431" r:id="rId84"/>
    <p:sldId id="432" r:id="rId85"/>
    <p:sldId id="433" r:id="rId86"/>
    <p:sldId id="434" r:id="rId87"/>
    <p:sldId id="437" r:id="rId88"/>
    <p:sldId id="446" r:id="rId89"/>
    <p:sldId id="445" r:id="rId90"/>
    <p:sldId id="452" r:id="rId91"/>
    <p:sldId id="438" r:id="rId92"/>
    <p:sldId id="472" r:id="rId93"/>
    <p:sldId id="439" r:id="rId94"/>
    <p:sldId id="406" r:id="rId95"/>
    <p:sldId id="407" r:id="rId96"/>
    <p:sldId id="373" r:id="rId97"/>
  </p:sldIdLst>
  <p:sldSz cx="10688638" cy="7562850"/>
  <p:notesSz cx="9313863" cy="6858000"/>
  <p:defaultTextStyle>
    <a:defPPr>
      <a:defRPr lang="en-US"/>
    </a:defPPr>
    <a:lvl1pPr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96888" indent="-39688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95363" indent="-80963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492250" indent="-120650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990725" indent="-161925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8F8F8"/>
    <a:srgbClr val="FF0000"/>
    <a:srgbClr val="544000"/>
    <a:srgbClr val="808080"/>
    <a:srgbClr val="6600FF"/>
    <a:srgbClr val="00B050"/>
    <a:srgbClr val="A54E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72" autoAdjust="0"/>
    <p:restoredTop sz="93623" autoAdjust="0"/>
  </p:normalViewPr>
  <p:slideViewPr>
    <p:cSldViewPr snapToGrid="0">
      <p:cViewPr varScale="1">
        <p:scale>
          <a:sx n="64" d="100"/>
          <a:sy n="64" d="100"/>
        </p:scale>
        <p:origin x="1194" y="78"/>
      </p:cViewPr>
      <p:guideLst>
        <p:guide orient="horz" pos="2382"/>
        <p:guide pos="3366"/>
      </p:guideLst>
    </p:cSldViewPr>
  </p:slideViewPr>
  <p:outlineViewPr>
    <p:cViewPr>
      <p:scale>
        <a:sx n="100" d="100"/>
        <a:sy n="100" d="100"/>
      </p:scale>
      <p:origin x="0" y="116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handoutMaster" Target="handoutMasters/handout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/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>
            <a:extLst/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6850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DE65C869-0438-4B24-8D3B-941E75071A1B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19460" name="Rectangle 4">
            <a:extLst/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>
            <a:extLst/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6850" y="6513513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BB6FF3AD-EFA2-4301-924E-8DFCBD24A8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879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5276850" y="0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3EAEB3A1-1CD8-46F7-95B2-4F5E01C26CAC}" type="datetimeFigureOut">
              <a:rPr lang="id-ID"/>
              <a:pPr>
                <a:defRPr/>
              </a:pPr>
              <a:t>01/09/2018</a:t>
            </a:fld>
            <a:endParaRPr lang="id-ID"/>
          </a:p>
        </p:txBody>
      </p:sp>
      <p:sp>
        <p:nvSpPr>
          <p:cNvPr id="4" name="Slide Image Placeholder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38450" y="514350"/>
            <a:ext cx="36353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931863" y="3257550"/>
            <a:ext cx="7450137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5276850" y="6513513"/>
            <a:ext cx="4035425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FA4F900-643E-4FB3-9308-097B29C10E2F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203463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579D50-099D-4074-B721-2D58D846A74D}" type="slidenum">
              <a:rPr lang="id-ID" altLang="en-US"/>
              <a:pPr/>
              <a:t>17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130263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92"/>
            <a:ext cx="9085342" cy="16211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7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0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1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60A90-400D-4817-BB68-18EEEDB9F1D8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43CA9-00AE-4394-BC3D-9243147E7B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2B007-B3DA-4DAF-ABB5-EE5808E30563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C3A0A-3BD6-476E-8938-F96AE6A75E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7"/>
            <a:ext cx="9085342" cy="1502066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65"/>
            <a:ext cx="9085342" cy="1654373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4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1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09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6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4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1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19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40D0F-AD16-475B-B1AA-F600F71EE8D8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BAB08-B4AD-44C0-9CC7-FFA803E50E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970" y="1764672"/>
            <a:ext cx="5121639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8753" y="1764672"/>
            <a:ext cx="5121639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65636-E28B-4361-B9CB-867006488FE1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F7E9A-C405-424C-87BC-F056311FA4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3" y="1692890"/>
            <a:ext cx="4722671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39" indent="0">
              <a:buNone/>
              <a:defRPr sz="2200" b="1"/>
            </a:lvl2pPr>
            <a:lvl3pPr marL="995478" indent="0">
              <a:buNone/>
              <a:defRPr sz="2000" b="1"/>
            </a:lvl3pPr>
            <a:lvl4pPr marL="1493217" indent="0">
              <a:buNone/>
              <a:defRPr sz="1700" b="1"/>
            </a:lvl4pPr>
            <a:lvl5pPr marL="1990957" indent="0">
              <a:buNone/>
              <a:defRPr sz="1700" b="1"/>
            </a:lvl5pPr>
            <a:lvl6pPr marL="2488695" indent="0">
              <a:buNone/>
              <a:defRPr sz="1700" b="1"/>
            </a:lvl6pPr>
            <a:lvl7pPr marL="2986435" indent="0">
              <a:buNone/>
              <a:defRPr sz="1700" b="1"/>
            </a:lvl7pPr>
            <a:lvl8pPr marL="3484174" indent="0">
              <a:buNone/>
              <a:defRPr sz="1700" b="1"/>
            </a:lvl8pPr>
            <a:lvl9pPr marL="3981914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3" y="2398405"/>
            <a:ext cx="4722671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2" y="1692890"/>
            <a:ext cx="4724527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39" indent="0">
              <a:buNone/>
              <a:defRPr sz="2200" b="1"/>
            </a:lvl2pPr>
            <a:lvl3pPr marL="995478" indent="0">
              <a:buNone/>
              <a:defRPr sz="2000" b="1"/>
            </a:lvl3pPr>
            <a:lvl4pPr marL="1493217" indent="0">
              <a:buNone/>
              <a:defRPr sz="1700" b="1"/>
            </a:lvl4pPr>
            <a:lvl5pPr marL="1990957" indent="0">
              <a:buNone/>
              <a:defRPr sz="1700" b="1"/>
            </a:lvl5pPr>
            <a:lvl6pPr marL="2488695" indent="0">
              <a:buNone/>
              <a:defRPr sz="1700" b="1"/>
            </a:lvl6pPr>
            <a:lvl7pPr marL="2986435" indent="0">
              <a:buNone/>
              <a:defRPr sz="1700" b="1"/>
            </a:lvl7pPr>
            <a:lvl8pPr marL="3484174" indent="0">
              <a:buNone/>
              <a:defRPr sz="1700" b="1"/>
            </a:lvl8pPr>
            <a:lvl9pPr marL="3981914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2" y="2398405"/>
            <a:ext cx="4724527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3CAC8-A56C-4B6B-B1DE-44282F4A6649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8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835E9-5DFA-4282-AF62-65E5F947B4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696C1-3AC6-436E-9A4D-E495FE1D9FF1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4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CC47E-27C4-4B14-9436-0F71CC4388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C696A-8D8B-480F-891F-6376916C5390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3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88393-4D1D-4D32-9147-2C1E136ED2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5" y="301113"/>
            <a:ext cx="3516489" cy="128148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3" y="301121"/>
            <a:ext cx="5975245" cy="645468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5" y="1582600"/>
            <a:ext cx="3516489" cy="5173200"/>
          </a:xfrm>
        </p:spPr>
        <p:txBody>
          <a:bodyPr/>
          <a:lstStyle>
            <a:lvl1pPr marL="0" indent="0">
              <a:buNone/>
              <a:defRPr sz="1500"/>
            </a:lvl1pPr>
            <a:lvl2pPr marL="497739" indent="0">
              <a:buNone/>
              <a:defRPr sz="1300"/>
            </a:lvl2pPr>
            <a:lvl3pPr marL="995478" indent="0">
              <a:buNone/>
              <a:defRPr sz="1100"/>
            </a:lvl3pPr>
            <a:lvl4pPr marL="1493217" indent="0">
              <a:buNone/>
              <a:defRPr sz="1000"/>
            </a:lvl4pPr>
            <a:lvl5pPr marL="1990957" indent="0">
              <a:buNone/>
              <a:defRPr sz="1000"/>
            </a:lvl5pPr>
            <a:lvl6pPr marL="2488695" indent="0">
              <a:buNone/>
              <a:defRPr sz="1000"/>
            </a:lvl6pPr>
            <a:lvl7pPr marL="2986435" indent="0">
              <a:buNone/>
              <a:defRPr sz="1000"/>
            </a:lvl7pPr>
            <a:lvl8pPr marL="3484174" indent="0">
              <a:buNone/>
              <a:defRPr sz="1000"/>
            </a:lvl8pPr>
            <a:lvl9pPr marL="398191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86BF9-E4B5-435C-8877-7C409DCABAC7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1CECC-669F-46FE-BB27-88CCE9B20D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7" y="5293995"/>
            <a:ext cx="6413183" cy="62498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7" y="675755"/>
            <a:ext cx="6413183" cy="4537710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739" indent="0">
              <a:buNone/>
              <a:defRPr sz="3000"/>
            </a:lvl2pPr>
            <a:lvl3pPr marL="995478" indent="0">
              <a:buNone/>
              <a:defRPr sz="2600"/>
            </a:lvl3pPr>
            <a:lvl4pPr marL="1493217" indent="0">
              <a:buNone/>
              <a:defRPr sz="2200"/>
            </a:lvl4pPr>
            <a:lvl5pPr marL="1990957" indent="0">
              <a:buNone/>
              <a:defRPr sz="2200"/>
            </a:lvl5pPr>
            <a:lvl6pPr marL="2488695" indent="0">
              <a:buNone/>
              <a:defRPr sz="2200"/>
            </a:lvl6pPr>
            <a:lvl7pPr marL="2986435" indent="0">
              <a:buNone/>
              <a:defRPr sz="2200"/>
            </a:lvl7pPr>
            <a:lvl8pPr marL="3484174" indent="0">
              <a:buNone/>
              <a:defRPr sz="2200"/>
            </a:lvl8pPr>
            <a:lvl9pPr marL="3981914" indent="0">
              <a:buNone/>
              <a:defRPr sz="22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7" y="5918981"/>
            <a:ext cx="6413183" cy="887584"/>
          </a:xfrm>
        </p:spPr>
        <p:txBody>
          <a:bodyPr/>
          <a:lstStyle>
            <a:lvl1pPr marL="0" indent="0">
              <a:buNone/>
              <a:defRPr sz="1500"/>
            </a:lvl1pPr>
            <a:lvl2pPr marL="497739" indent="0">
              <a:buNone/>
              <a:defRPr sz="1300"/>
            </a:lvl2pPr>
            <a:lvl3pPr marL="995478" indent="0">
              <a:buNone/>
              <a:defRPr sz="1100"/>
            </a:lvl3pPr>
            <a:lvl4pPr marL="1493217" indent="0">
              <a:buNone/>
              <a:defRPr sz="1000"/>
            </a:lvl4pPr>
            <a:lvl5pPr marL="1990957" indent="0">
              <a:buNone/>
              <a:defRPr sz="1000"/>
            </a:lvl5pPr>
            <a:lvl6pPr marL="2488695" indent="0">
              <a:buNone/>
              <a:defRPr sz="1000"/>
            </a:lvl6pPr>
            <a:lvl7pPr marL="2986435" indent="0">
              <a:buNone/>
              <a:defRPr sz="1000"/>
            </a:lvl7pPr>
            <a:lvl8pPr marL="3484174" indent="0">
              <a:buNone/>
              <a:defRPr sz="1000"/>
            </a:lvl8pPr>
            <a:lvl9pPr marL="398191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1F023-B2C0-4692-AEA8-94AA5C7DEE2E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E5E9F-0914-4965-AA08-C9D232F248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06D57-EBC3-4D8E-A44B-7BF18EBC5404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AD88-2570-4226-8B70-1E059218E9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5034" y="302871"/>
            <a:ext cx="2605356" cy="6452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972" y="302871"/>
            <a:ext cx="7637923" cy="64529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6C9F8-967E-4DAB-9256-575AE1D1C4AB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86A72-B6BC-416F-AEBF-B9FB2AF639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1866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765300"/>
            <a:ext cx="9618662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44BD9A41-A0D1-4B12-99B2-89793EF2ADC7}" type="datetime1">
              <a:rPr lang="en-US"/>
              <a:pPr>
                <a:defRPr/>
              </a:pPr>
              <a:t>9/1/2018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76DB99E-ED07-4937-9784-83616551DC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0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496888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34" charset="-128"/>
        </a:defRPr>
      </a:lvl2pPr>
      <a:lvl3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34" charset="-128"/>
        </a:defRPr>
      </a:lvl3pPr>
      <a:lvl4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34" charset="-128"/>
        </a:defRPr>
      </a:lvl4pPr>
      <a:lvl5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34" charset="-128"/>
        </a:defRPr>
      </a:lvl5pPr>
      <a:lvl6pPr marL="4572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6pPr>
      <a:lvl7pPr marL="9144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7pPr>
      <a:lvl8pPr marL="13716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8pPr>
      <a:lvl9pPr marL="18288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9pPr>
    </p:titleStyle>
    <p:bodyStyle>
      <a:lvl1pPr marL="373063" indent="-373063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808038" indent="-309563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243013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741488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238375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737566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05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043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783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39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478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17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0957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695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435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174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1914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.ac.id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tbo.karunika.co.id/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tbo.karunika.co.id/" TargetMode="Externa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1Fkly-b5Yg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emf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dtechreview.in/news/351-online-resources-for-students-teachers" TargetMode="Externa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://ecampus.ut.ac.id/" TargetMode="Externa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hallo-ut.ut.ac.id/" TargetMode="External"/><Relationship Id="rId5" Type="http://schemas.openxmlformats.org/officeDocument/2006/relationships/hyperlink" Target="mailto:000262018@ecampus.ut.ac.id" TargetMode="External"/><Relationship Id="rId4" Type="http://schemas.openxmlformats.org/officeDocument/2006/relationships/hyperlink" Target="mailto:nim@ecampus.ut.ac.id" TargetMode="Externa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hyperlink" Target="http://elearning.ut.ac.id/" TargetMode="Externa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://hallo-ut.ut.ac.id/" TargetMode="External"/><Relationship Id="rId2" Type="http://schemas.openxmlformats.org/officeDocument/2006/relationships/hyperlink" Target="https://mahasiswa.ut.ac.id/kit-mahasiswa" TargetMode="Externa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t.ac.id/nilai" TargetMode="Externa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Grp="1"/>
          </p:cNvSpPr>
          <p:nvPr>
            <p:ph type="ctrTitle" idx="4294967295"/>
          </p:nvPr>
        </p:nvSpPr>
        <p:spPr>
          <a:xfrm>
            <a:off x="220663" y="1608138"/>
            <a:ext cx="4351337" cy="1062037"/>
          </a:xfrm>
        </p:spPr>
        <p:txBody>
          <a:bodyPr/>
          <a:lstStyle/>
          <a:p>
            <a:pPr algn="l" eaLnBrk="1" hangingPunct="1"/>
            <a:r>
              <a:rPr lang="en-US" altLang="en-US" sz="1400" dirty="0">
                <a:solidFill>
                  <a:srgbClr val="002060"/>
                </a:solidFill>
                <a:latin typeface="Arial" charset="0"/>
              </a:rPr>
              <a:t>PENDIDIKAN TERBUKA DAN JARAK JAUH</a:t>
            </a:r>
            <a:r>
              <a:rPr lang="id-ID" altLang="en-US" sz="1400" dirty="0">
                <a:solidFill>
                  <a:srgbClr val="002060"/>
                </a:solidFill>
                <a:latin typeface="Arial" charset="0"/>
              </a:rPr>
              <a:t/>
            </a:r>
            <a:br>
              <a:rPr lang="id-ID" altLang="en-US" sz="1400" dirty="0">
                <a:solidFill>
                  <a:srgbClr val="002060"/>
                </a:solidFill>
                <a:latin typeface="Arial" charset="0"/>
              </a:rPr>
            </a:br>
            <a:r>
              <a:rPr lang="id-ID" altLang="en-US" sz="1400" dirty="0">
                <a:solidFill>
                  <a:srgbClr val="002060"/>
                </a:solidFill>
                <a:latin typeface="Arial" charset="0"/>
              </a:rPr>
              <a:t>Membuka Akses Pendidikan Tinggi bagi Semua</a:t>
            </a:r>
            <a:br>
              <a:rPr lang="id-ID" altLang="en-US" sz="1400" dirty="0">
                <a:solidFill>
                  <a:srgbClr val="002060"/>
                </a:solidFill>
                <a:latin typeface="Arial" charset="0"/>
              </a:rPr>
            </a:br>
            <a:r>
              <a:rPr lang="id-ID" altLang="en-US" sz="1400" i="1" dirty="0">
                <a:solidFill>
                  <a:srgbClr val="002060"/>
                </a:solidFill>
                <a:latin typeface="Arial" charset="0"/>
              </a:rPr>
              <a:t>Making </a:t>
            </a:r>
            <a:r>
              <a:rPr lang="id-ID" altLang="en-US" sz="1400" i="1" dirty="0" err="1">
                <a:solidFill>
                  <a:srgbClr val="002060"/>
                </a:solidFill>
                <a:latin typeface="Arial" charset="0"/>
              </a:rPr>
              <a:t>Higher</a:t>
            </a:r>
            <a:r>
              <a:rPr lang="id-ID" altLang="en-US" sz="1400" i="1">
                <a:solidFill>
                  <a:srgbClr val="002060"/>
                </a:solidFill>
                <a:latin typeface="Arial" charset="0"/>
              </a:rPr>
              <a:t> Education Open to All</a:t>
            </a:r>
            <a:endParaRPr lang="id-ID" altLang="en-US" sz="140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542925" y="3765550"/>
            <a:ext cx="9688513" cy="1754326"/>
          </a:xfrm>
          <a:prstGeom prst="rect">
            <a:avLst/>
          </a:prstGeom>
          <a:solidFill>
            <a:srgbClr val="F8F8F8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3600" b="1" dirty="0">
                <a:solidFill>
                  <a:srgbClr val="002060"/>
                </a:solidFill>
              </a:rPr>
              <a:t>KETERAMPILAN MEMANFAATKAN LAYANAN ONLINE </a:t>
            </a:r>
          </a:p>
          <a:p>
            <a:pPr algn="ctr" eaLnBrk="1" hangingPunct="1"/>
            <a:r>
              <a:rPr lang="en-US" altLang="en-US" sz="3600" b="1" dirty="0">
                <a:solidFill>
                  <a:srgbClr val="002060"/>
                </a:solidFill>
              </a:rPr>
              <a:t>UNIVERSITAS TERBUKA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44393" y="689548"/>
            <a:ext cx="1334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Bradley Hand ITC" panose="03070402050302030203" pitchFamily="66" charset="0"/>
              </a:rPr>
              <a:t>PKBM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1"/>
          <p:cNvGrpSpPr>
            <a:grpSpLocks/>
          </p:cNvGrpSpPr>
          <p:nvPr/>
        </p:nvGrpSpPr>
        <p:grpSpPr bwMode="auto">
          <a:xfrm>
            <a:off x="2930525" y="3552825"/>
            <a:ext cx="2798763" cy="3881438"/>
            <a:chOff x="3508310" y="2279650"/>
            <a:chExt cx="2799184" cy="3881534"/>
          </a:xfrm>
        </p:grpSpPr>
        <p:sp>
          <p:nvSpPr>
            <p:cNvPr id="7195" name="TextBox 5"/>
            <p:cNvSpPr txBox="1">
              <a:spLocks noChangeArrowheads="1"/>
            </p:cNvSpPr>
            <p:nvPr/>
          </p:nvSpPr>
          <p:spPr bwMode="auto">
            <a:xfrm>
              <a:off x="3704640" y="2480217"/>
              <a:ext cx="2406524" cy="1323439"/>
            </a:xfrm>
            <a:prstGeom prst="rect">
              <a:avLst/>
            </a:prstGeom>
            <a:solidFill>
              <a:srgbClr val="CCC1DA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en-US" b="1"/>
                <a:t>Merekam hasil baca berupa resume/peta konsep/outline</a:t>
              </a:r>
            </a:p>
          </p:txBody>
        </p:sp>
        <p:sp>
          <p:nvSpPr>
            <p:cNvPr id="7196" name="TextBox 8"/>
            <p:cNvSpPr txBox="1">
              <a:spLocks noChangeArrowheads="1"/>
            </p:cNvSpPr>
            <p:nvPr/>
          </p:nvSpPr>
          <p:spPr bwMode="auto">
            <a:xfrm>
              <a:off x="3913607" y="4500589"/>
              <a:ext cx="2030963" cy="10156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en-US"/>
                <a:t>Membuat catatan-catatan hasil baca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508310" y="2279650"/>
              <a:ext cx="2799184" cy="3881534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9" name="Rectangle 18"/>
          <p:cNvSpPr/>
          <p:nvPr/>
        </p:nvSpPr>
        <p:spPr bwMode="auto">
          <a:xfrm>
            <a:off x="5957888" y="3525838"/>
            <a:ext cx="2349500" cy="388143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 bwMode="auto">
          <a:xfrm>
            <a:off x="6111875" y="3689350"/>
            <a:ext cx="2030413" cy="1016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 err="1"/>
              <a:t>Memanfaatkan</a:t>
            </a:r>
            <a:r>
              <a:rPr lang="en-US" b="1" dirty="0"/>
              <a:t> </a:t>
            </a:r>
            <a:r>
              <a:rPr lang="en-US" b="1" dirty="0" err="1"/>
              <a:t>layanan</a:t>
            </a:r>
            <a:r>
              <a:rPr lang="en-US" b="1" dirty="0"/>
              <a:t> UT Online</a:t>
            </a:r>
          </a:p>
        </p:txBody>
      </p:sp>
      <p:sp>
        <p:nvSpPr>
          <p:cNvPr id="7194" name="TextBox 7"/>
          <p:cNvSpPr txBox="1">
            <a:spLocks noChangeArrowheads="1"/>
          </p:cNvSpPr>
          <p:nvPr/>
        </p:nvSpPr>
        <p:spPr bwMode="auto">
          <a:xfrm>
            <a:off x="6128057" y="5746721"/>
            <a:ext cx="2030826" cy="163117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/>
              <a:t>Mengakses website UT, OER, LM, Tuton, Suaka, dll </a:t>
            </a:r>
          </a:p>
        </p:txBody>
      </p:sp>
      <p:sp>
        <p:nvSpPr>
          <p:cNvPr id="7172" name="TextBox 1"/>
          <p:cNvSpPr txBox="1">
            <a:spLocks noChangeArrowheads="1"/>
          </p:cNvSpPr>
          <p:nvPr/>
        </p:nvSpPr>
        <p:spPr bwMode="auto">
          <a:xfrm>
            <a:off x="1995488" y="468313"/>
            <a:ext cx="5165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chemeClr val="tx2"/>
                </a:solidFill>
              </a:rPr>
              <a:t>PETA KOMPETENSI MAHASISWA </a:t>
            </a:r>
          </a:p>
        </p:txBody>
      </p:sp>
      <p:sp>
        <p:nvSpPr>
          <p:cNvPr id="7173" name="TextBox 2"/>
          <p:cNvSpPr txBox="1">
            <a:spLocks noChangeArrowheads="1"/>
          </p:cNvSpPr>
          <p:nvPr/>
        </p:nvSpPr>
        <p:spPr bwMode="auto">
          <a:xfrm>
            <a:off x="439738" y="1184275"/>
            <a:ext cx="7699375" cy="7080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>
                <a:solidFill>
                  <a:schemeClr val="tx2"/>
                </a:solidFill>
              </a:rPr>
              <a:t>Setelah mengikuti PKBM, mahasiswa UT mampu melaksanakan belajar mandiri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91575" y="3509963"/>
            <a:ext cx="1620838" cy="1016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 err="1"/>
              <a:t>Memanfaatkan</a:t>
            </a:r>
            <a:r>
              <a:rPr lang="en-US" b="1" dirty="0"/>
              <a:t> </a:t>
            </a:r>
            <a:r>
              <a:rPr lang="en-US" b="1" dirty="0" err="1"/>
              <a:t>Klinik</a:t>
            </a:r>
            <a:r>
              <a:rPr lang="en-US" b="1" dirty="0"/>
              <a:t> </a:t>
            </a:r>
            <a:r>
              <a:rPr lang="en-US" b="1" dirty="0" err="1"/>
              <a:t>Belajar</a:t>
            </a:r>
            <a:endParaRPr lang="en-US" b="1" dirty="0"/>
          </a:p>
        </p:txBody>
      </p:sp>
      <p:cxnSp>
        <p:nvCxnSpPr>
          <p:cNvPr id="27" name="Elbow Connector 26"/>
          <p:cNvCxnSpPr>
            <a:stCxn id="15" idx="0"/>
            <a:endCxn id="19" idx="0"/>
          </p:cNvCxnSpPr>
          <p:nvPr/>
        </p:nvCxnSpPr>
        <p:spPr>
          <a:xfrm rot="5400000" flipH="1" flipV="1">
            <a:off x="4283076" y="676275"/>
            <a:ext cx="12700" cy="5699125"/>
          </a:xfrm>
          <a:prstGeom prst="bentConnector3">
            <a:avLst>
              <a:gd name="adj1" fmla="val 1800000"/>
            </a:avLst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7" idx="0"/>
          </p:cNvCxnSpPr>
          <p:nvPr/>
        </p:nvCxnSpPr>
        <p:spPr>
          <a:xfrm flipV="1">
            <a:off x="4329113" y="3108325"/>
            <a:ext cx="0" cy="44450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14" idx="0"/>
            <a:endCxn id="7173" idx="3"/>
          </p:cNvCxnSpPr>
          <p:nvPr/>
        </p:nvCxnSpPr>
        <p:spPr>
          <a:xfrm rot="16200000" flipV="1">
            <a:off x="7885113" y="1792288"/>
            <a:ext cx="1971675" cy="1463675"/>
          </a:xfrm>
          <a:prstGeom prst="bentConnector2">
            <a:avLst/>
          </a:prstGeom>
          <a:ln w="2857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178" name="Group 2"/>
          <p:cNvGrpSpPr>
            <a:grpSpLocks/>
          </p:cNvGrpSpPr>
          <p:nvPr/>
        </p:nvGrpSpPr>
        <p:grpSpPr bwMode="auto">
          <a:xfrm>
            <a:off x="168275" y="3525838"/>
            <a:ext cx="2532063" cy="3881437"/>
            <a:chOff x="168275" y="2290763"/>
            <a:chExt cx="2532063" cy="3881437"/>
          </a:xfrm>
        </p:grpSpPr>
        <p:grpSp>
          <p:nvGrpSpPr>
            <p:cNvPr id="7183" name="Group 20"/>
            <p:cNvGrpSpPr>
              <a:grpSpLocks/>
            </p:cNvGrpSpPr>
            <p:nvPr/>
          </p:nvGrpSpPr>
          <p:grpSpPr bwMode="auto">
            <a:xfrm>
              <a:off x="168275" y="2290763"/>
              <a:ext cx="2532063" cy="3881437"/>
              <a:chOff x="360897" y="2290262"/>
              <a:chExt cx="2531593" cy="3881534"/>
            </a:xfrm>
          </p:grpSpPr>
          <p:sp>
            <p:nvSpPr>
              <p:cNvPr id="7187" name="TextBox 3"/>
              <p:cNvSpPr txBox="1">
                <a:spLocks noChangeArrowheads="1"/>
              </p:cNvSpPr>
              <p:nvPr/>
            </p:nvSpPr>
            <p:spPr bwMode="auto">
              <a:xfrm>
                <a:off x="650547" y="3610286"/>
                <a:ext cx="2030963" cy="70788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en-US"/>
                  <a:t>Mengelola waktu</a:t>
                </a:r>
              </a:p>
            </p:txBody>
          </p:sp>
          <p:sp>
            <p:nvSpPr>
              <p:cNvPr id="7188" name="TextBox 4"/>
              <p:cNvSpPr txBox="1">
                <a:spLocks noChangeArrowheads="1"/>
              </p:cNvSpPr>
              <p:nvPr/>
            </p:nvSpPr>
            <p:spPr bwMode="auto">
              <a:xfrm>
                <a:off x="671265" y="4454652"/>
                <a:ext cx="2030963" cy="70788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en-US"/>
                  <a:t>Membaca cepat &amp; efektif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71989" y="2480767"/>
                <a:ext cx="2030036" cy="70804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b="1" dirty="0" err="1"/>
                  <a:t>Merencanakan</a:t>
                </a:r>
                <a:r>
                  <a:rPr lang="en-US" b="1" dirty="0"/>
                  <a:t> </a:t>
                </a:r>
                <a:r>
                  <a:rPr lang="en-US" b="1" dirty="0" err="1"/>
                  <a:t>belajar</a:t>
                </a:r>
                <a:endParaRPr lang="en-US" b="1" dirty="0"/>
              </a:p>
            </p:txBody>
          </p:sp>
          <p:sp>
            <p:nvSpPr>
              <p:cNvPr id="7190" name="TextBox 11"/>
              <p:cNvSpPr txBox="1">
                <a:spLocks noChangeArrowheads="1"/>
              </p:cNvSpPr>
              <p:nvPr/>
            </p:nvSpPr>
            <p:spPr bwMode="auto">
              <a:xfrm>
                <a:off x="673323" y="5338379"/>
                <a:ext cx="2030963" cy="707886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en-US"/>
                  <a:t>Mempersiapkan tugas, dan ujian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60897" y="2290262"/>
                <a:ext cx="2531593" cy="3881534"/>
              </a:xfrm>
              <a:prstGeom prst="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36" name="Elbow Connector 35"/>
            <p:cNvCxnSpPr>
              <a:stCxn id="7190" idx="1"/>
              <a:endCxn id="7188" idx="1"/>
            </p:cNvCxnSpPr>
            <p:nvPr/>
          </p:nvCxnSpPr>
          <p:spPr>
            <a:xfrm rot="10800000">
              <a:off x="477838" y="4808538"/>
              <a:ext cx="3175" cy="884237"/>
            </a:xfrm>
            <a:prstGeom prst="bentConnector3">
              <a:avLst>
                <a:gd name="adj1" fmla="val 8000315"/>
              </a:avLst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Elbow Connector 38"/>
            <p:cNvCxnSpPr>
              <a:stCxn id="7188" idx="1"/>
              <a:endCxn id="7187" idx="1"/>
            </p:cNvCxnSpPr>
            <p:nvPr/>
          </p:nvCxnSpPr>
          <p:spPr>
            <a:xfrm rot="10800000">
              <a:off x="457200" y="3963988"/>
              <a:ext cx="20638" cy="844550"/>
            </a:xfrm>
            <a:prstGeom prst="bentConnector3">
              <a:avLst>
                <a:gd name="adj1" fmla="val 1203393"/>
              </a:avLst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Elbow Connector 41"/>
            <p:cNvCxnSpPr>
              <a:stCxn id="7187" idx="1"/>
              <a:endCxn id="10" idx="1"/>
            </p:cNvCxnSpPr>
            <p:nvPr/>
          </p:nvCxnSpPr>
          <p:spPr>
            <a:xfrm rot="10800000" flipH="1">
              <a:off x="457200" y="2833688"/>
              <a:ext cx="20638" cy="1130300"/>
            </a:xfrm>
            <a:prstGeom prst="bentConnector3">
              <a:avLst>
                <a:gd name="adj1" fmla="val -1103388"/>
              </a:avLst>
            </a:prstGeom>
            <a:ln w="28575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Up Arrow 52"/>
          <p:cNvSpPr/>
          <p:nvPr/>
        </p:nvSpPr>
        <p:spPr>
          <a:xfrm>
            <a:off x="6702425" y="5046663"/>
            <a:ext cx="917575" cy="357187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Up Arrow 53"/>
          <p:cNvSpPr/>
          <p:nvPr/>
        </p:nvSpPr>
        <p:spPr>
          <a:xfrm>
            <a:off x="3890963" y="5264150"/>
            <a:ext cx="919162" cy="357188"/>
          </a:xfrm>
          <a:prstGeom prst="upArrow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81" name="TextBox 2"/>
          <p:cNvSpPr txBox="1">
            <a:spLocks noChangeArrowheads="1"/>
          </p:cNvSpPr>
          <p:nvPr/>
        </p:nvSpPr>
        <p:spPr bwMode="auto">
          <a:xfrm>
            <a:off x="920750" y="2070100"/>
            <a:ext cx="6816725" cy="1016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b="1">
                <a:solidFill>
                  <a:schemeClr val="tx2"/>
                </a:solidFill>
              </a:rPr>
              <a:t>Mahasiswa memiliki kemampuan belajar mandiri melalui keterampilan merencanakan belajar, merekam hasil membaca, dan memanfaatkan layanan UT Online</a:t>
            </a:r>
            <a:endParaRPr lang="en-US" altLang="en-US">
              <a:solidFill>
                <a:schemeClr val="tx2"/>
              </a:solidFill>
            </a:endParaRPr>
          </a:p>
        </p:txBody>
      </p:sp>
      <p:cxnSp>
        <p:nvCxnSpPr>
          <p:cNvPr id="6" name="Straight Arrow Connector 5"/>
          <p:cNvCxnSpPr>
            <a:stCxn id="7181" idx="0"/>
          </p:cNvCxnSpPr>
          <p:nvPr/>
        </p:nvCxnSpPr>
        <p:spPr>
          <a:xfrm flipV="1">
            <a:off x="4329113" y="1890713"/>
            <a:ext cx="0" cy="179387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0551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MATERI YANG DIBAHAS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68500" y="1302047"/>
            <a:ext cx="8720138" cy="57861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MEMPERKENALKAN WEBSITE UT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KATALOG &amp; FORMULIR UT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KALENDER AKADEMIK UT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MEMPERKENALKAN WEBSITE SISTEM INFORMASI AKADEMIK (SIA)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&amp; MEMANFAATKAN TBO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&amp; MEMANFAATKAN BA DIGITAL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n-lt"/>
              </a:rPr>
              <a:t>MENGAKSES &amp; MEMANFAATKAN </a:t>
            </a:r>
            <a:r>
              <a:rPr lang="en-US" b="1" dirty="0">
                <a:solidFill>
                  <a:schemeClr val="tx2"/>
                </a:solidFill>
                <a:latin typeface="+mj-lt"/>
              </a:rPr>
              <a:t>PERPUSTAKAAN DIGITAL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&amp; MEMANFAATKAN TUTON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&amp; MEMANFAATKAN LATIHAN MANDIRI 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&amp; MEMANFAATKAN SUAKA UT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&amp; MEMANFAATKAN KIT MAHASISWA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&amp; MEMANFAATKAN SUMBER BELAJAR DI INTERNET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&amp; MEMANFAATKAN OFFICE 365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&amp; MEMANFAATKAN WIFI ID</a:t>
            </a:r>
          </a:p>
          <a:p>
            <a:pPr marL="457200" indent="-457200">
              <a:spcAft>
                <a:spcPts val="600"/>
              </a:spcAft>
              <a:buAutoNum type="arabicPeriod"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MENGAKSES &amp; MEMANFAATKAN CALL CENTER UT</a:t>
            </a:r>
          </a:p>
        </p:txBody>
      </p:sp>
    </p:spTree>
    <p:extLst>
      <p:ext uri="{BB962C8B-B14F-4D97-AF65-F5344CB8AC3E}">
        <p14:creationId xmlns:p14="http://schemas.microsoft.com/office/powerpoint/2010/main" val="3028231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F4180DA-6256-48CD-BB64-53F4134A641A}"/>
              </a:ext>
            </a:extLst>
          </p:cNvPr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MEMPERKENALKAN WEBSITE UT (1)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="" xmlns:a16="http://schemas.microsoft.com/office/drawing/2014/main" id="{DEFCC752-C516-480D-9CF9-1A1F7CDD51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730" y="1335767"/>
            <a:ext cx="9130557" cy="503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>
            <a:extLst>
              <a:ext uri="{FF2B5EF4-FFF2-40B4-BE49-F238E27FC236}">
                <a16:creationId xmlns="" xmlns:a16="http://schemas.microsoft.com/office/drawing/2014/main" id="{EC334D29-1745-48DE-B86D-C04DF3BF25FA}"/>
              </a:ext>
            </a:extLst>
          </p:cNvPr>
          <p:cNvSpPr/>
          <p:nvPr/>
        </p:nvSpPr>
        <p:spPr bwMode="auto">
          <a:xfrm>
            <a:off x="1532418" y="1446653"/>
            <a:ext cx="1169611" cy="4312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F10A907-83D7-47BF-A469-3A02EFABA136}"/>
              </a:ext>
            </a:extLst>
          </p:cNvPr>
          <p:cNvSpPr txBox="1"/>
          <p:nvPr/>
        </p:nvSpPr>
        <p:spPr bwMode="auto">
          <a:xfrm>
            <a:off x="2985669" y="2110147"/>
            <a:ext cx="6549047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panose="020B0604020202020204" pitchFamily="34" charset="0"/>
              </a:rPr>
              <a:t>MAHASISWA UT HARUS MENGENAL REKTOR UT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03F8D96C-3D02-4B28-9A51-A6C856AD2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010" y="4896077"/>
            <a:ext cx="4373698" cy="70788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 dirty="0"/>
              <a:t>REKTOR UNIVERSITAS TERBUKA</a:t>
            </a:r>
          </a:p>
          <a:p>
            <a:r>
              <a:rPr lang="en-US" altLang="en-US" b="1" dirty="0"/>
              <a:t>Prof. </a:t>
            </a:r>
            <a:r>
              <a:rPr lang="en-US" altLang="en-US" b="1" dirty="0" err="1"/>
              <a:t>Ojat</a:t>
            </a:r>
            <a:r>
              <a:rPr lang="en-US" altLang="en-US" b="1" dirty="0"/>
              <a:t> </a:t>
            </a:r>
            <a:r>
              <a:rPr lang="en-US" altLang="en-US" b="1" dirty="0" err="1"/>
              <a:t>Darojat</a:t>
            </a:r>
            <a:r>
              <a:rPr lang="en-US" altLang="en-US" b="1" dirty="0"/>
              <a:t>, </a:t>
            </a:r>
            <a:r>
              <a:rPr lang="en-US" altLang="en-US" b="1" dirty="0" err="1"/>
              <a:t>M.Bus</a:t>
            </a:r>
            <a:r>
              <a:rPr lang="en-US" altLang="en-US" b="1" dirty="0"/>
              <a:t>., </a:t>
            </a:r>
            <a:r>
              <a:rPr lang="en-US" altLang="en-US" b="1" dirty="0" err="1"/>
              <a:t>Ph.D</a:t>
            </a:r>
            <a:endParaRPr lang="en-US" altLang="en-US" b="1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64D3212-E57D-4EA5-9D3A-95E64D0274C1}"/>
              </a:ext>
            </a:extLst>
          </p:cNvPr>
          <p:cNvSpPr/>
          <p:nvPr/>
        </p:nvSpPr>
        <p:spPr>
          <a:xfrm>
            <a:off x="2985669" y="1341301"/>
            <a:ext cx="6549047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panose="020B0604020202020204" pitchFamily="34" charset="0"/>
              </a:rPr>
              <a:t>MENGETAHUI WEBSITE UT: </a:t>
            </a:r>
            <a:r>
              <a:rPr lang="en-US" dirty="0">
                <a:latin typeface="Arial" panose="020B0604020202020204" pitchFamily="34" charset="0"/>
                <a:hlinkClick r:id="rId3"/>
              </a:rPr>
              <a:t>www.ut.ac.id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karena</a:t>
            </a:r>
            <a:r>
              <a:rPr lang="en-US" dirty="0">
                <a:latin typeface="Arial" panose="020B0604020202020204" pitchFamily="34" charset="0"/>
              </a:rPr>
              <a:t> website UT </a:t>
            </a:r>
            <a:r>
              <a:rPr lang="en-US" dirty="0" err="1">
                <a:latin typeface="Arial" panose="020B0604020202020204" pitchFamily="34" charset="0"/>
              </a:rPr>
              <a:t>Rumah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Mahasiswa</a:t>
            </a:r>
            <a:r>
              <a:rPr lang="en-US" dirty="0">
                <a:latin typeface="Arial" panose="020B0604020202020204" pitchFamily="34" charset="0"/>
              </a:rPr>
              <a:t> UT </a:t>
            </a:r>
            <a:r>
              <a:rPr lang="en-US" dirty="0" err="1">
                <a:latin typeface="Arial" panose="020B0604020202020204" pitchFamily="34" charset="0"/>
              </a:rPr>
              <a:t>secara</a:t>
            </a:r>
            <a:r>
              <a:rPr lang="en-US" dirty="0">
                <a:latin typeface="Arial" panose="020B0604020202020204" pitchFamily="34" charset="0"/>
              </a:rPr>
              <a:t> virtual</a:t>
            </a:r>
          </a:p>
        </p:txBody>
      </p:sp>
    </p:spTree>
    <p:extLst>
      <p:ext uri="{BB962C8B-B14F-4D97-AF65-F5344CB8AC3E}">
        <p14:creationId xmlns:p14="http://schemas.microsoft.com/office/powerpoint/2010/main" val="250390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C112B60-7760-402C-A0B2-5033865ACB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56" b="12450"/>
          <a:stretch/>
        </p:blipFill>
        <p:spPr>
          <a:xfrm>
            <a:off x="598714" y="1426607"/>
            <a:ext cx="9677221" cy="4843564"/>
          </a:xfrm>
          <a:prstGeom prst="rect">
            <a:avLst/>
          </a:prstGeom>
        </p:spPr>
      </p:pic>
      <p:sp>
        <p:nvSpPr>
          <p:cNvPr id="5" name="Teardrop 4">
            <a:extLst/>
          </p:cNvPr>
          <p:cNvSpPr/>
          <p:nvPr/>
        </p:nvSpPr>
        <p:spPr>
          <a:xfrm>
            <a:off x="1754412" y="2854914"/>
            <a:ext cx="4006850" cy="1204913"/>
          </a:xfrm>
          <a:prstGeom prst="teardrop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dirty="0"/>
              <a:t>INFORMASI APA SAJA YANG DIPEROLEH MAHASISWA?</a:t>
            </a:r>
          </a:p>
        </p:txBody>
      </p:sp>
      <p:sp>
        <p:nvSpPr>
          <p:cNvPr id="3" name="Rectangle 2">
            <a:extLst/>
          </p:cNvPr>
          <p:cNvSpPr/>
          <p:nvPr/>
        </p:nvSpPr>
        <p:spPr>
          <a:xfrm>
            <a:off x="5761262" y="2434226"/>
            <a:ext cx="4006851" cy="420688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07C027E-C32E-4414-9AFA-6BA615F2575F}"/>
              </a:ext>
            </a:extLst>
          </p:cNvPr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MEMPERKENALKAN WEBSITE UT (2)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6EF4B42-1516-4D25-9190-CAC41BAC047D}"/>
              </a:ext>
            </a:extLst>
          </p:cNvPr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MENGAKSES KATALOG &amp; FORMULIR </a:t>
            </a:r>
            <a:r>
              <a:rPr lang="en-US" sz="2800" b="1" dirty="0" smtClean="0">
                <a:solidFill>
                  <a:schemeClr val="tx2"/>
                </a:solidFill>
                <a:latin typeface="+mn-lt"/>
              </a:rPr>
              <a:t>UT</a:t>
            </a:r>
            <a:r>
              <a:rPr lang="id-ID" sz="2800" b="1" dirty="0" smtClean="0">
                <a:solidFill>
                  <a:schemeClr val="tx2"/>
                </a:solidFill>
                <a:latin typeface="+mn-lt"/>
              </a:rPr>
              <a:t> (1)</a:t>
            </a:r>
            <a:endParaRPr lang="en-US" sz="28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A8DBCE0-DACF-4F3C-A32A-4FF54A8B8E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79" b="12933"/>
          <a:stretch/>
        </p:blipFill>
        <p:spPr>
          <a:xfrm>
            <a:off x="423976" y="1428734"/>
            <a:ext cx="9840686" cy="48795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64753D3-E3B0-4D61-8AE0-229662A71299}"/>
              </a:ext>
            </a:extLst>
          </p:cNvPr>
          <p:cNvSpPr/>
          <p:nvPr/>
        </p:nvSpPr>
        <p:spPr bwMode="auto">
          <a:xfrm>
            <a:off x="6270399" y="2554512"/>
            <a:ext cx="1567316" cy="3352801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C242965-183B-472B-B3B5-6F3C11165216}"/>
              </a:ext>
            </a:extLst>
          </p:cNvPr>
          <p:cNvSpPr/>
          <p:nvPr/>
        </p:nvSpPr>
        <p:spPr bwMode="auto">
          <a:xfrm>
            <a:off x="7837715" y="4230912"/>
            <a:ext cx="1451428" cy="558801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7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6EF4B42-1516-4D25-9190-CAC41BAC047D}"/>
              </a:ext>
            </a:extLst>
          </p:cNvPr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MENGAKSES KATALOG &amp; FORMULIR </a:t>
            </a:r>
            <a:r>
              <a:rPr lang="en-US" sz="2800" b="1" dirty="0" smtClean="0">
                <a:solidFill>
                  <a:schemeClr val="tx2"/>
                </a:solidFill>
                <a:latin typeface="+mn-lt"/>
              </a:rPr>
              <a:t>UT</a:t>
            </a:r>
            <a:r>
              <a:rPr lang="id-ID" sz="2800" b="1" dirty="0" smtClean="0">
                <a:solidFill>
                  <a:schemeClr val="tx2"/>
                </a:solidFill>
                <a:latin typeface="+mn-lt"/>
              </a:rPr>
              <a:t> (2)</a:t>
            </a:r>
            <a:endParaRPr lang="en-US" sz="28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004" y="1255986"/>
            <a:ext cx="3019938" cy="536877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C242965-183B-472B-B3B5-6F3C11165216}"/>
              </a:ext>
            </a:extLst>
          </p:cNvPr>
          <p:cNvSpPr/>
          <p:nvPr/>
        </p:nvSpPr>
        <p:spPr bwMode="auto">
          <a:xfrm>
            <a:off x="4581716" y="2039815"/>
            <a:ext cx="721803" cy="407965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64753D3-E3B0-4D61-8AE0-229662A71299}"/>
              </a:ext>
            </a:extLst>
          </p:cNvPr>
          <p:cNvSpPr/>
          <p:nvPr/>
        </p:nvSpPr>
        <p:spPr bwMode="auto">
          <a:xfrm>
            <a:off x="2521657" y="1955407"/>
            <a:ext cx="1764636" cy="4768950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Callout 7">
            <a:extLst>
              <a:ext uri="{FF2B5EF4-FFF2-40B4-BE49-F238E27FC236}">
                <a16:creationId xmlns="" xmlns:a16="http://schemas.microsoft.com/office/drawing/2014/main" id="{EE78D6E3-2645-4958-BA9F-92DDE0505CE2}"/>
              </a:ext>
            </a:extLst>
          </p:cNvPr>
          <p:cNvSpPr/>
          <p:nvPr/>
        </p:nvSpPr>
        <p:spPr>
          <a:xfrm>
            <a:off x="6457072" y="3940375"/>
            <a:ext cx="2644656" cy="1598088"/>
          </a:xfrm>
          <a:prstGeom prst="wedgeEllipseCallout">
            <a:avLst>
              <a:gd name="adj1" fmla="val -135101"/>
              <a:gd name="adj2" fmla="val 48798"/>
            </a:avLst>
          </a:prstGeom>
          <a:solidFill>
            <a:schemeClr val="accent5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d-ID" dirty="0" smtClean="0">
                <a:solidFill>
                  <a:srgbClr val="FFFF00"/>
                </a:solidFill>
              </a:rPr>
              <a:t>Klik KATALOG &amp; FORMULIR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60193" y="1926120"/>
            <a:ext cx="3362178" cy="11676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Tampilan website UT di Smartphone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7378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8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F2D3285-F308-479B-B347-27F997E90FA8}"/>
              </a:ext>
            </a:extLst>
          </p:cNvPr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MENGAKSES KATALOG 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3E17BEF-3D4D-4AF0-9CD2-57BA8A7F02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40" t="12918" r="11056" b="6171"/>
          <a:stretch/>
        </p:blipFill>
        <p:spPr>
          <a:xfrm>
            <a:off x="429985" y="1350282"/>
            <a:ext cx="9709957" cy="5500461"/>
          </a:xfrm>
          <a:prstGeom prst="rect">
            <a:avLst/>
          </a:prstGeom>
        </p:spPr>
      </p:pic>
      <p:sp>
        <p:nvSpPr>
          <p:cNvPr id="4" name="Right Arrow 3">
            <a:extLst>
              <a:ext uri="{FF2B5EF4-FFF2-40B4-BE49-F238E27FC236}">
                <a16:creationId xmlns="" xmlns:a16="http://schemas.microsoft.com/office/drawing/2014/main" id="{EBFC1F79-9ED8-4DA0-B563-8BF4505A342A}"/>
              </a:ext>
            </a:extLst>
          </p:cNvPr>
          <p:cNvSpPr/>
          <p:nvPr/>
        </p:nvSpPr>
        <p:spPr>
          <a:xfrm rot="9855285">
            <a:off x="4356782" y="5225419"/>
            <a:ext cx="2335212" cy="13335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>
                <a:rot lat="21599994" lon="0" rev="108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en-US" dirty="0">
                <a:solidFill>
                  <a:srgbClr val="C00000"/>
                </a:solidFill>
              </a:rPr>
              <a:t>KATALOG</a:t>
            </a:r>
          </a:p>
        </p:txBody>
      </p:sp>
      <p:sp>
        <p:nvSpPr>
          <p:cNvPr id="5" name="Oval Callout 4">
            <a:extLst>
              <a:ext uri="{FF2B5EF4-FFF2-40B4-BE49-F238E27FC236}">
                <a16:creationId xmlns="" xmlns:a16="http://schemas.microsoft.com/office/drawing/2014/main" id="{EE78D6E3-2645-4958-BA9F-92DDE0505CE2}"/>
              </a:ext>
            </a:extLst>
          </p:cNvPr>
          <p:cNvSpPr/>
          <p:nvPr/>
        </p:nvSpPr>
        <p:spPr>
          <a:xfrm>
            <a:off x="4219663" y="3058318"/>
            <a:ext cx="4160837" cy="2084388"/>
          </a:xfrm>
          <a:prstGeom prst="wedgeEllipseCallout">
            <a:avLst/>
          </a:prstGeom>
          <a:solidFill>
            <a:schemeClr val="accent5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SANGAT PENTING ! UNTUK MELIHAT KURIKULUM, MATAKULIAH, DAN JADWAL PEMBELAJARAN</a:t>
            </a:r>
          </a:p>
        </p:txBody>
      </p:sp>
    </p:spTree>
    <p:extLst>
      <p:ext uri="{BB962C8B-B14F-4D97-AF65-F5344CB8AC3E}">
        <p14:creationId xmlns:p14="http://schemas.microsoft.com/office/powerpoint/2010/main" val="16636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28BC9AF-BD04-48D8-B693-9442CC392949}"/>
              </a:ext>
            </a:extLst>
          </p:cNvPr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MENGAKSES FORMULIR 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5CA4692-6A3F-410A-91CE-BB5A81FBD3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79" b="5204"/>
          <a:stretch/>
        </p:blipFill>
        <p:spPr>
          <a:xfrm>
            <a:off x="484447" y="1414648"/>
            <a:ext cx="9719743" cy="524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8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28BC9AF-BD04-48D8-B693-9442CC392949}"/>
              </a:ext>
            </a:extLst>
          </p:cNvPr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MENGAKSES KALENDER AKADEMIK UT (1)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8861D3B-DC5D-47D6-82D9-F87E16CFEF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79" b="13175"/>
          <a:stretch/>
        </p:blipFill>
        <p:spPr>
          <a:xfrm>
            <a:off x="402204" y="1484227"/>
            <a:ext cx="9884229" cy="48875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3B5CB87-2533-4535-872A-6CFF7449A579}"/>
              </a:ext>
            </a:extLst>
          </p:cNvPr>
          <p:cNvSpPr/>
          <p:nvPr/>
        </p:nvSpPr>
        <p:spPr bwMode="auto">
          <a:xfrm>
            <a:off x="8287885" y="2873827"/>
            <a:ext cx="1567316" cy="1698173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Callout 4">
            <a:extLst>
              <a:ext uri="{FF2B5EF4-FFF2-40B4-BE49-F238E27FC236}">
                <a16:creationId xmlns="" xmlns:a16="http://schemas.microsoft.com/office/drawing/2014/main" id="{F65D2F31-9B02-4507-8568-E7131634CF1B}"/>
              </a:ext>
            </a:extLst>
          </p:cNvPr>
          <p:cNvSpPr/>
          <p:nvPr/>
        </p:nvSpPr>
        <p:spPr>
          <a:xfrm>
            <a:off x="4568599" y="1567088"/>
            <a:ext cx="3849687" cy="1306739"/>
          </a:xfrm>
          <a:prstGeom prst="wedgeEllipseCallout">
            <a:avLst>
              <a:gd name="adj1" fmla="val 49671"/>
              <a:gd name="adj2" fmla="val 6361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Kalender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Akademik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3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28BC9AF-BD04-48D8-B693-9442CC392949}"/>
              </a:ext>
            </a:extLst>
          </p:cNvPr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MENGAKSES KALENDER AKADEMIK UT </a:t>
            </a:r>
            <a:r>
              <a:rPr lang="en-US" sz="2800" b="1" dirty="0" smtClean="0">
                <a:solidFill>
                  <a:schemeClr val="tx2"/>
                </a:solidFill>
                <a:latin typeface="+mn-lt"/>
              </a:rPr>
              <a:t>(</a:t>
            </a:r>
            <a:r>
              <a:rPr lang="id-ID" sz="2800" b="1" dirty="0" smtClean="0">
                <a:solidFill>
                  <a:schemeClr val="tx2"/>
                </a:solidFill>
                <a:latin typeface="+mn-lt"/>
              </a:rPr>
              <a:t>2</a:t>
            </a:r>
            <a:r>
              <a:rPr lang="en-US" sz="2800" b="1" dirty="0" smtClean="0">
                <a:solidFill>
                  <a:schemeClr val="tx2"/>
                </a:solidFill>
                <a:latin typeface="+mn-lt"/>
              </a:rPr>
              <a:t>)</a:t>
            </a:r>
            <a:endParaRPr lang="en-US" sz="28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0" y="1382595"/>
            <a:ext cx="3019938" cy="53371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C242965-183B-472B-B3B5-6F3C11165216}"/>
              </a:ext>
            </a:extLst>
          </p:cNvPr>
          <p:cNvSpPr/>
          <p:nvPr/>
        </p:nvSpPr>
        <p:spPr bwMode="auto">
          <a:xfrm>
            <a:off x="3971212" y="2166425"/>
            <a:ext cx="721803" cy="405558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64753D3-E3B0-4D61-8AE0-229662A71299}"/>
              </a:ext>
            </a:extLst>
          </p:cNvPr>
          <p:cNvSpPr/>
          <p:nvPr/>
        </p:nvSpPr>
        <p:spPr bwMode="auto">
          <a:xfrm>
            <a:off x="1911153" y="2082016"/>
            <a:ext cx="1764636" cy="4740815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Callout 4">
            <a:extLst>
              <a:ext uri="{FF2B5EF4-FFF2-40B4-BE49-F238E27FC236}">
                <a16:creationId xmlns="" xmlns:a16="http://schemas.microsoft.com/office/drawing/2014/main" id="{F65D2F31-9B02-4507-8568-E7131634CF1B}"/>
              </a:ext>
            </a:extLst>
          </p:cNvPr>
          <p:cNvSpPr/>
          <p:nvPr/>
        </p:nvSpPr>
        <p:spPr>
          <a:xfrm>
            <a:off x="6260193" y="1715834"/>
            <a:ext cx="3849687" cy="1306739"/>
          </a:xfrm>
          <a:prstGeom prst="wedgeEllipseCallout">
            <a:avLst>
              <a:gd name="adj1" fmla="val -123175"/>
              <a:gd name="adj2" fmla="val 51768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Kalender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Akademik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72735" y="3888208"/>
            <a:ext cx="3362178" cy="11676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Tampilan website UT di Smartphone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7946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CB1BCAF-CBBD-4CC4-B745-DFCAC36BEC0C}"/>
              </a:ext>
            </a:extLst>
          </p:cNvPr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MENGAKSES KALENDER AKADEMIK UT </a:t>
            </a:r>
            <a:r>
              <a:rPr lang="en-US" sz="2800" b="1" dirty="0" smtClean="0">
                <a:solidFill>
                  <a:schemeClr val="tx2"/>
                </a:solidFill>
                <a:latin typeface="+mn-lt"/>
              </a:rPr>
              <a:t>(</a:t>
            </a:r>
            <a:r>
              <a:rPr lang="id-ID" sz="2800" b="1" dirty="0" smtClean="0">
                <a:solidFill>
                  <a:schemeClr val="tx2"/>
                </a:solidFill>
                <a:latin typeface="+mn-lt"/>
              </a:rPr>
              <a:t>3</a:t>
            </a:r>
            <a:r>
              <a:rPr lang="en-US" sz="2800" b="1" dirty="0" smtClean="0">
                <a:solidFill>
                  <a:schemeClr val="tx2"/>
                </a:solidFill>
                <a:latin typeface="+mn-lt"/>
              </a:rPr>
              <a:t>)</a:t>
            </a:r>
            <a:endParaRPr lang="en-US" sz="28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C181994-40DC-493B-9359-A607265632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24" t="19923" r="6444" b="7620"/>
          <a:stretch/>
        </p:blipFill>
        <p:spPr>
          <a:xfrm>
            <a:off x="484857" y="1545355"/>
            <a:ext cx="9718924" cy="44721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4F3181E-26A2-47E2-847F-78D6F039B91F}"/>
              </a:ext>
            </a:extLst>
          </p:cNvPr>
          <p:cNvSpPr/>
          <p:nvPr/>
        </p:nvSpPr>
        <p:spPr bwMode="auto">
          <a:xfrm>
            <a:off x="609827" y="4319323"/>
            <a:ext cx="4949143" cy="542964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Callout 4">
            <a:extLst>
              <a:ext uri="{FF2B5EF4-FFF2-40B4-BE49-F238E27FC236}">
                <a16:creationId xmlns="" xmlns:a16="http://schemas.microsoft.com/office/drawing/2014/main" id="{C4DD0772-C60C-4C77-BF7C-711639ABA72B}"/>
              </a:ext>
            </a:extLst>
          </p:cNvPr>
          <p:cNvSpPr/>
          <p:nvPr/>
        </p:nvSpPr>
        <p:spPr>
          <a:xfrm>
            <a:off x="2696256" y="2415899"/>
            <a:ext cx="3849687" cy="1306739"/>
          </a:xfrm>
          <a:prstGeom prst="wedgeEllipseCallout">
            <a:avLst>
              <a:gd name="adj1" fmla="val -25734"/>
              <a:gd name="adj2" fmla="val 9471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Mulai</a:t>
            </a:r>
            <a:r>
              <a:rPr lang="en-US" sz="2400" dirty="0">
                <a:solidFill>
                  <a:srgbClr val="002060"/>
                </a:solidFill>
              </a:rPr>
              <a:t> Semester 2018/19.1 </a:t>
            </a:r>
            <a:r>
              <a:rPr lang="en-US" sz="2400" dirty="0" err="1">
                <a:solidFill>
                  <a:srgbClr val="002060"/>
                </a:solidFill>
              </a:rPr>
              <a:t>Kalender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Akademik</a:t>
            </a:r>
            <a:r>
              <a:rPr lang="en-US" sz="2400" dirty="0">
                <a:solidFill>
                  <a:srgbClr val="002060"/>
                </a:solidFill>
              </a:rPr>
              <a:t> Tunggal</a:t>
            </a:r>
          </a:p>
        </p:txBody>
      </p:sp>
    </p:spTree>
    <p:extLst>
      <p:ext uri="{BB962C8B-B14F-4D97-AF65-F5344CB8AC3E}">
        <p14:creationId xmlns:p14="http://schemas.microsoft.com/office/powerpoint/2010/main" val="360918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06295D1-1CA3-4D9B-8B62-ADE6A1441E68}"/>
              </a:ext>
            </a:extLst>
          </p:cNvPr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n-lt"/>
              </a:rPr>
              <a:t>WEBSITE SISTEM INFORMASI AKADEMIK (SIA) (1)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="" xmlns:a16="http://schemas.microsoft.com/office/drawing/2014/main" id="{D6B3C8AA-BB49-45A7-8DA0-1DFB49ABF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3285" y="1358438"/>
            <a:ext cx="9049205" cy="576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>
            <a:extLst>
              <a:ext uri="{FF2B5EF4-FFF2-40B4-BE49-F238E27FC236}">
                <a16:creationId xmlns="" xmlns:a16="http://schemas.microsoft.com/office/drawing/2014/main" id="{6079EC23-E435-4953-A537-FCCCE59AB8C9}"/>
              </a:ext>
            </a:extLst>
          </p:cNvPr>
          <p:cNvSpPr/>
          <p:nvPr/>
        </p:nvSpPr>
        <p:spPr>
          <a:xfrm>
            <a:off x="506634" y="1262962"/>
            <a:ext cx="1961031" cy="56944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Callout 3">
            <a:extLst>
              <a:ext uri="{FF2B5EF4-FFF2-40B4-BE49-F238E27FC236}">
                <a16:creationId xmlns="" xmlns:a16="http://schemas.microsoft.com/office/drawing/2014/main" id="{4A82139B-42E9-437D-8953-F1486C04FEE7}"/>
              </a:ext>
            </a:extLst>
          </p:cNvPr>
          <p:cNvSpPr/>
          <p:nvPr/>
        </p:nvSpPr>
        <p:spPr>
          <a:xfrm>
            <a:off x="2966831" y="1818002"/>
            <a:ext cx="5092262" cy="1306757"/>
          </a:xfrm>
          <a:prstGeom prst="wedgeEllipseCallout">
            <a:avLst>
              <a:gd name="adj1" fmla="val -59882"/>
              <a:gd name="adj2" fmla="val -68564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/>
              <a:t>REGISTRASI ONLINE</a:t>
            </a:r>
          </a:p>
        </p:txBody>
      </p:sp>
      <p:sp>
        <p:nvSpPr>
          <p:cNvPr id="10" name="Oval Callout 1">
            <a:extLst>
              <a:ext uri="{FF2B5EF4-FFF2-40B4-BE49-F238E27FC236}">
                <a16:creationId xmlns="" xmlns:a16="http://schemas.microsoft.com/office/drawing/2014/main" id="{094F03EF-F02C-40AA-93F5-DDBF5A0D2F72}"/>
              </a:ext>
            </a:extLst>
          </p:cNvPr>
          <p:cNvSpPr/>
          <p:nvPr/>
        </p:nvSpPr>
        <p:spPr>
          <a:xfrm>
            <a:off x="1487149" y="3977507"/>
            <a:ext cx="3567385" cy="1767341"/>
          </a:xfrm>
          <a:prstGeom prst="wedgeEllipseCallout">
            <a:avLst>
              <a:gd name="adj1" fmla="val 69490"/>
              <a:gd name="adj2" fmla="val 64964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disini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UT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akun</a:t>
            </a:r>
            <a:r>
              <a:rPr lang="en-US" dirty="0"/>
              <a:t> SIA</a:t>
            </a:r>
          </a:p>
        </p:txBody>
      </p:sp>
    </p:spTree>
    <p:extLst>
      <p:ext uri="{BB962C8B-B14F-4D97-AF65-F5344CB8AC3E}">
        <p14:creationId xmlns:p14="http://schemas.microsoft.com/office/powerpoint/2010/main" val="124869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8924" y="1170618"/>
            <a:ext cx="7614448" cy="5221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Callout 1">
            <a:extLst/>
          </p:cNvPr>
          <p:cNvSpPr/>
          <p:nvPr/>
        </p:nvSpPr>
        <p:spPr>
          <a:xfrm>
            <a:off x="580572" y="1933519"/>
            <a:ext cx="4296229" cy="1288654"/>
          </a:xfrm>
          <a:prstGeom prst="wedgeEllipseCallout">
            <a:avLst>
              <a:gd name="adj1" fmla="val 26171"/>
              <a:gd name="adj2" fmla="val 43844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Mengisi</a:t>
            </a:r>
            <a:r>
              <a:rPr lang="en-US" dirty="0"/>
              <a:t> data </a:t>
            </a:r>
            <a:r>
              <a:rPr lang="en-US" dirty="0" err="1"/>
              <a:t>pribadi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data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didaftarkan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8B47DE4-7742-42E4-8262-E60D04DF3A2B}"/>
              </a:ext>
            </a:extLst>
          </p:cNvPr>
          <p:cNvSpPr/>
          <p:nvPr/>
        </p:nvSpPr>
        <p:spPr>
          <a:xfrm>
            <a:off x="1985957" y="429687"/>
            <a:ext cx="72142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AKTIVASI AKUN SIA (1)</a:t>
            </a:r>
          </a:p>
        </p:txBody>
      </p:sp>
    </p:spTree>
    <p:extLst>
      <p:ext uri="{BB962C8B-B14F-4D97-AF65-F5344CB8AC3E}">
        <p14:creationId xmlns:p14="http://schemas.microsoft.com/office/powerpoint/2010/main" val="7302267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2F61778A-D392-4AA3-8D02-9275AF99C774}"/>
              </a:ext>
            </a:extLst>
          </p:cNvPr>
          <p:cNvSpPr/>
          <p:nvPr/>
        </p:nvSpPr>
        <p:spPr>
          <a:xfrm>
            <a:off x="1219200" y="1698171"/>
            <a:ext cx="8570344" cy="38172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06E6DDF-0949-4FF1-A7D7-F19B10C64CE4}"/>
              </a:ext>
            </a:extLst>
          </p:cNvPr>
          <p:cNvSpPr txBox="1"/>
          <p:nvPr/>
        </p:nvSpPr>
        <p:spPr>
          <a:xfrm>
            <a:off x="1574457" y="2235199"/>
            <a:ext cx="82150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Setelah </a:t>
            </a:r>
            <a:r>
              <a:rPr lang="en-US" sz="2800" dirty="0" err="1">
                <a:latin typeface="+mn-lt"/>
              </a:rPr>
              <a:t>mengisi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formulir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Aktivasi</a:t>
            </a:r>
            <a:r>
              <a:rPr lang="en-US" sz="2800" dirty="0">
                <a:latin typeface="+mn-lt"/>
              </a:rPr>
              <a:t> SIA </a:t>
            </a:r>
            <a:r>
              <a:rPr lang="en-US" sz="2800" dirty="0" err="1">
                <a:latin typeface="+mn-lt"/>
              </a:rPr>
              <a:t>silahkan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cek</a:t>
            </a:r>
            <a:r>
              <a:rPr lang="en-US" sz="2800" dirty="0">
                <a:latin typeface="+mn-lt"/>
              </a:rPr>
              <a:t> Email Anda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+mn-lt"/>
              </a:rPr>
              <a:t>Klik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tautan</a:t>
            </a:r>
            <a:r>
              <a:rPr lang="en-US" sz="2800" dirty="0">
                <a:latin typeface="+mn-lt"/>
              </a:rPr>
              <a:t> (link) </a:t>
            </a:r>
            <a:r>
              <a:rPr lang="en-US" sz="2800" dirty="0" err="1">
                <a:latin typeface="+mn-lt"/>
              </a:rPr>
              <a:t>Aktivasi</a:t>
            </a:r>
            <a:r>
              <a:rPr lang="en-US" sz="2800" dirty="0">
                <a:latin typeface="+mn-lt"/>
              </a:rPr>
              <a:t> SIA pada Email Anda </a:t>
            </a:r>
            <a:r>
              <a:rPr lang="en-US" sz="2800" dirty="0" err="1">
                <a:latin typeface="+mn-lt"/>
              </a:rPr>
              <a:t>untuk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melakukan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konfirmasi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Aktivasi</a:t>
            </a:r>
            <a:r>
              <a:rPr lang="en-US" sz="2800" dirty="0">
                <a:latin typeface="+mn-lt"/>
              </a:rPr>
              <a:t> SIA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Login </a:t>
            </a:r>
            <a:r>
              <a:rPr lang="en-US" sz="2800" dirty="0" err="1">
                <a:latin typeface="+mn-lt"/>
              </a:rPr>
              <a:t>menggunakan</a:t>
            </a:r>
            <a:r>
              <a:rPr lang="en-US" sz="2800" dirty="0">
                <a:latin typeface="+mn-lt"/>
              </a:rPr>
              <a:t> username dan password pada website SIA (https://sia.ut.ac.id/)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395A2A5-B973-4696-ABB8-922313D0E87F}"/>
              </a:ext>
            </a:extLst>
          </p:cNvPr>
          <p:cNvSpPr/>
          <p:nvPr/>
        </p:nvSpPr>
        <p:spPr>
          <a:xfrm>
            <a:off x="1985957" y="429687"/>
            <a:ext cx="72142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AKTIVASI AKUN SIA (2)</a:t>
            </a:r>
          </a:p>
        </p:txBody>
      </p:sp>
    </p:spTree>
    <p:extLst>
      <p:ext uri="{BB962C8B-B14F-4D97-AF65-F5344CB8AC3E}">
        <p14:creationId xmlns:p14="http://schemas.microsoft.com/office/powerpoint/2010/main" val="413855353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/>
          <a:srcRect t="8057" r="77936" b="15266"/>
          <a:stretch>
            <a:fillRect/>
          </a:stretch>
        </p:blipFill>
        <p:spPr bwMode="auto">
          <a:xfrm>
            <a:off x="290968" y="1438275"/>
            <a:ext cx="2798762" cy="434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 l="21762" t="15898" r="4097" b="12939"/>
          <a:stretch>
            <a:fillRect/>
          </a:stretch>
        </p:blipFill>
        <p:spPr bwMode="auto">
          <a:xfrm>
            <a:off x="3089730" y="1438275"/>
            <a:ext cx="7197725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Callout 1">
            <a:extLst/>
          </p:cNvPr>
          <p:cNvSpPr/>
          <p:nvPr/>
        </p:nvSpPr>
        <p:spPr>
          <a:xfrm>
            <a:off x="218056" y="1234156"/>
            <a:ext cx="3265373" cy="1988470"/>
          </a:xfrm>
          <a:prstGeom prst="wedgeEllipseCallout">
            <a:avLst>
              <a:gd name="adj1" fmla="val -21555"/>
              <a:gd name="adj2" fmla="val 87733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Klik</a:t>
            </a:r>
            <a:r>
              <a:rPr lang="en-US" dirty="0"/>
              <a:t> menu “Update Reg </a:t>
            </a:r>
            <a:r>
              <a:rPr lang="en-US" dirty="0" err="1"/>
              <a:t>Tuton</a:t>
            </a:r>
            <a:r>
              <a:rPr lang="en-US" dirty="0"/>
              <a:t>”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mengisi</a:t>
            </a:r>
            <a:r>
              <a:rPr lang="en-US" dirty="0"/>
              <a:t> </a:t>
            </a:r>
            <a:r>
              <a:rPr lang="en-US" dirty="0" err="1"/>
              <a:t>registrasi</a:t>
            </a:r>
            <a:r>
              <a:rPr lang="en-US" dirty="0"/>
              <a:t> </a:t>
            </a:r>
            <a:r>
              <a:rPr lang="en-US" dirty="0" err="1"/>
              <a:t>Tuton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9185280" y="5788931"/>
            <a:ext cx="1066800" cy="508000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6E9ABCB-5A5C-4153-AEAA-D2239C4FDECA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UPDATE REGISTRASI TUTON MELALUI SIA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2307" y="3852863"/>
            <a:ext cx="2817812" cy="509587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Callout 1">
            <a:extLst>
              <a:ext uri="{FF2B5EF4-FFF2-40B4-BE49-F238E27FC236}">
                <a16:creationId xmlns="" xmlns:a16="http://schemas.microsoft.com/office/drawing/2014/main" id="{7817A589-45E6-4F62-B0F8-C501D613FED4}"/>
              </a:ext>
            </a:extLst>
          </p:cNvPr>
          <p:cNvSpPr/>
          <p:nvPr/>
        </p:nvSpPr>
        <p:spPr>
          <a:xfrm>
            <a:off x="4049486" y="2656114"/>
            <a:ext cx="3155725" cy="1471902"/>
          </a:xfrm>
          <a:prstGeom prst="wedgeEllipseCallout">
            <a:avLst>
              <a:gd name="adj1" fmla="val 65787"/>
              <a:gd name="adj2" fmla="val 99460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Klik</a:t>
            </a:r>
            <a:r>
              <a:rPr lang="en-US" dirty="0"/>
              <a:t> “YA” pada </a:t>
            </a:r>
            <a:r>
              <a:rPr lang="en-US" dirty="0" err="1"/>
              <a:t>matakuliah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Anda </a:t>
            </a:r>
            <a:r>
              <a:rPr lang="en-US" dirty="0" err="1"/>
              <a:t>ikuti</a:t>
            </a:r>
            <a:r>
              <a:rPr lang="en-US" dirty="0"/>
              <a:t> </a:t>
            </a:r>
            <a:r>
              <a:rPr lang="en-US" dirty="0" err="1"/>
              <a:t>Tutonnya</a:t>
            </a:r>
            <a:endParaRPr lang="en-US" dirty="0"/>
          </a:p>
        </p:txBody>
      </p:sp>
      <p:sp>
        <p:nvSpPr>
          <p:cNvPr id="10" name="Rounded Rectangle 5">
            <a:extLst>
              <a:ext uri="{FF2B5EF4-FFF2-40B4-BE49-F238E27FC236}">
                <a16:creationId xmlns="" xmlns:a16="http://schemas.microsoft.com/office/drawing/2014/main" id="{0DE0E150-9B1B-421B-95A0-4C95739B3182}"/>
              </a:ext>
            </a:extLst>
          </p:cNvPr>
          <p:cNvSpPr/>
          <p:nvPr/>
        </p:nvSpPr>
        <p:spPr>
          <a:xfrm>
            <a:off x="7721600" y="2017367"/>
            <a:ext cx="798286" cy="376907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Callout 1">
            <a:extLst>
              <a:ext uri="{FF2B5EF4-FFF2-40B4-BE49-F238E27FC236}">
                <a16:creationId xmlns="" xmlns:a16="http://schemas.microsoft.com/office/drawing/2014/main" id="{633658AB-385F-41CA-A1A2-FD31D264336B}"/>
              </a:ext>
            </a:extLst>
          </p:cNvPr>
          <p:cNvSpPr/>
          <p:nvPr/>
        </p:nvSpPr>
        <p:spPr>
          <a:xfrm>
            <a:off x="4387399" y="5353151"/>
            <a:ext cx="2817812" cy="1471902"/>
          </a:xfrm>
          <a:prstGeom prst="wedgeEllipseCallout">
            <a:avLst>
              <a:gd name="adj1" fmla="val 126847"/>
              <a:gd name="adj2" fmla="val -135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Simpan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mengupdate</a:t>
            </a:r>
            <a:r>
              <a:rPr lang="en-US" dirty="0"/>
              <a:t> data reg </a:t>
            </a:r>
            <a:r>
              <a:rPr lang="en-US" dirty="0" err="1"/>
              <a:t>tuton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" y="2270577"/>
            <a:ext cx="221456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8815" y="2270577"/>
            <a:ext cx="2588419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57385" y="2292802"/>
            <a:ext cx="49434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>
            <a:extLst/>
          </p:cNvPr>
          <p:cNvSpPr/>
          <p:nvPr/>
        </p:nvSpPr>
        <p:spPr>
          <a:xfrm>
            <a:off x="2386014" y="4008890"/>
            <a:ext cx="282802" cy="3381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ight Arrow 6">
            <a:extLst/>
          </p:cNvPr>
          <p:cNvSpPr/>
          <p:nvPr/>
        </p:nvSpPr>
        <p:spPr>
          <a:xfrm>
            <a:off x="5257233" y="4108902"/>
            <a:ext cx="282803" cy="3469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Callout 1">
            <a:extLst>
              <a:ext uri="{FF2B5EF4-FFF2-40B4-BE49-F238E27FC236}">
                <a16:creationId xmlns="" xmlns:a16="http://schemas.microsoft.com/office/drawing/2014/main" id="{EFFC1EEA-FBEF-41E5-945D-A8725BD8A658}"/>
              </a:ext>
            </a:extLst>
          </p:cNvPr>
          <p:cNvSpPr/>
          <p:nvPr/>
        </p:nvSpPr>
        <p:spPr>
          <a:xfrm>
            <a:off x="360365" y="2522393"/>
            <a:ext cx="2861808" cy="727756"/>
          </a:xfrm>
          <a:prstGeom prst="wedgeEllipseCallout">
            <a:avLst>
              <a:gd name="adj1" fmla="val -11646"/>
              <a:gd name="adj2" fmla="val 303934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Klik</a:t>
            </a:r>
            <a:r>
              <a:rPr lang="en-US" dirty="0"/>
              <a:t> menu “</a:t>
            </a:r>
            <a:r>
              <a:rPr lang="en-US" dirty="0" err="1"/>
              <a:t>Ujian</a:t>
            </a:r>
            <a:r>
              <a:rPr lang="en-US" dirty="0"/>
              <a:t> Online”</a:t>
            </a:r>
          </a:p>
        </p:txBody>
      </p:sp>
      <p:sp>
        <p:nvSpPr>
          <p:cNvPr id="11" name="Oval Callout 1">
            <a:extLst>
              <a:ext uri="{FF2B5EF4-FFF2-40B4-BE49-F238E27FC236}">
                <a16:creationId xmlns="" xmlns:a16="http://schemas.microsoft.com/office/drawing/2014/main" id="{5ECECF5F-7DD7-4CC3-92AC-31974D580FF5}"/>
              </a:ext>
            </a:extLst>
          </p:cNvPr>
          <p:cNvSpPr/>
          <p:nvPr/>
        </p:nvSpPr>
        <p:spPr>
          <a:xfrm>
            <a:off x="2204358" y="1233715"/>
            <a:ext cx="3731986" cy="1439564"/>
          </a:xfrm>
          <a:prstGeom prst="wedgeEllipseCallout">
            <a:avLst>
              <a:gd name="adj1" fmla="val 1891"/>
              <a:gd name="adj2" fmla="val 127492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Online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mengisi</a:t>
            </a:r>
            <a:r>
              <a:rPr lang="en-US" dirty="0"/>
              <a:t> Masa </a:t>
            </a:r>
            <a:r>
              <a:rPr lang="en-US" dirty="0" err="1"/>
              <a:t>Registrasi</a:t>
            </a:r>
            <a:r>
              <a:rPr lang="en-US" dirty="0"/>
              <a:t>, NIM,  dan Batch </a:t>
            </a:r>
            <a:r>
              <a:rPr lang="en-US" dirty="0" err="1"/>
              <a:t>Ujian</a:t>
            </a:r>
            <a:r>
              <a:rPr lang="en-US" dirty="0"/>
              <a:t> Online</a:t>
            </a:r>
          </a:p>
        </p:txBody>
      </p:sp>
      <p:sp>
        <p:nvSpPr>
          <p:cNvPr id="12" name="Oval Callout 1">
            <a:extLst>
              <a:ext uri="{FF2B5EF4-FFF2-40B4-BE49-F238E27FC236}">
                <a16:creationId xmlns="" xmlns:a16="http://schemas.microsoft.com/office/drawing/2014/main" id="{8ADCC039-667F-473A-BACA-572D5EDC156D}"/>
              </a:ext>
            </a:extLst>
          </p:cNvPr>
          <p:cNvSpPr/>
          <p:nvPr/>
        </p:nvSpPr>
        <p:spPr>
          <a:xfrm>
            <a:off x="6158850" y="989672"/>
            <a:ext cx="4102750" cy="1249568"/>
          </a:xfrm>
          <a:prstGeom prst="wedgeEllipseCallout">
            <a:avLst>
              <a:gd name="adj1" fmla="val -46454"/>
              <a:gd name="adj2" fmla="val 240391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Lihat</a:t>
            </a:r>
            <a:r>
              <a:rPr lang="en-US" dirty="0"/>
              <a:t> </a:t>
            </a:r>
            <a:r>
              <a:rPr lang="en-US" dirty="0" err="1"/>
              <a:t>jadwal</a:t>
            </a:r>
            <a:r>
              <a:rPr lang="en-US" dirty="0"/>
              <a:t> dan </a:t>
            </a:r>
            <a:r>
              <a:rPr lang="en-US" dirty="0" err="1"/>
              <a:t>kapasitas</a:t>
            </a:r>
            <a:r>
              <a:rPr lang="en-US" dirty="0"/>
              <a:t> </a:t>
            </a:r>
            <a:r>
              <a:rPr lang="en-US" dirty="0" err="1"/>
              <a:t>sesi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Online yang </a:t>
            </a:r>
            <a:r>
              <a:rPr lang="en-US" dirty="0" err="1"/>
              <a:t>tersedia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564934D5-6A22-40CF-9223-32416E765520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MENDAFTAR UJIAN ONLINE MELALUI SIA (1)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5" y="1817584"/>
            <a:ext cx="9393227" cy="4646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2259BE2-C384-40E2-A083-4C211CB42DCD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MENDAFTAR UJIAN ONLINE MELALUI SIA (2)</a:t>
            </a:r>
          </a:p>
        </p:txBody>
      </p:sp>
      <p:sp>
        <p:nvSpPr>
          <p:cNvPr id="11" name="Oval Callout 1">
            <a:extLst>
              <a:ext uri="{FF2B5EF4-FFF2-40B4-BE49-F238E27FC236}">
                <a16:creationId xmlns="" xmlns:a16="http://schemas.microsoft.com/office/drawing/2014/main" id="{B97FB161-6B29-482B-975D-9068F305212F}"/>
              </a:ext>
            </a:extLst>
          </p:cNvPr>
          <p:cNvSpPr/>
          <p:nvPr/>
        </p:nvSpPr>
        <p:spPr>
          <a:xfrm>
            <a:off x="647705" y="2916093"/>
            <a:ext cx="2861808" cy="727756"/>
          </a:xfrm>
          <a:prstGeom prst="wedgeEllipseCallout">
            <a:avLst>
              <a:gd name="adj1" fmla="val -27178"/>
              <a:gd name="adj2" fmla="val 232385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endParaRPr lang="en-US" dirty="0"/>
          </a:p>
        </p:txBody>
      </p:sp>
      <p:sp>
        <p:nvSpPr>
          <p:cNvPr id="12" name="Oval Callout 1">
            <a:extLst>
              <a:ext uri="{FF2B5EF4-FFF2-40B4-BE49-F238E27FC236}">
                <a16:creationId xmlns="" xmlns:a16="http://schemas.microsoft.com/office/drawing/2014/main" id="{E7FA524A-136E-42F4-B401-111E8E5E84BA}"/>
              </a:ext>
            </a:extLst>
          </p:cNvPr>
          <p:cNvSpPr/>
          <p:nvPr/>
        </p:nvSpPr>
        <p:spPr>
          <a:xfrm>
            <a:off x="2247905" y="1758713"/>
            <a:ext cx="2861808" cy="727756"/>
          </a:xfrm>
          <a:prstGeom prst="wedgeEllipseCallout">
            <a:avLst>
              <a:gd name="adj1" fmla="val 91310"/>
              <a:gd name="adj2" fmla="val 258561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dirty="0" err="1"/>
              <a:t>tanggal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Online</a:t>
            </a:r>
          </a:p>
        </p:txBody>
      </p:sp>
      <p:sp>
        <p:nvSpPr>
          <p:cNvPr id="13" name="Oval Callout 1">
            <a:extLst>
              <a:ext uri="{FF2B5EF4-FFF2-40B4-BE49-F238E27FC236}">
                <a16:creationId xmlns="" xmlns:a16="http://schemas.microsoft.com/office/drawing/2014/main" id="{DB64B504-F58B-4CA4-B427-A98ED26BED5B}"/>
              </a:ext>
            </a:extLst>
          </p:cNvPr>
          <p:cNvSpPr/>
          <p:nvPr/>
        </p:nvSpPr>
        <p:spPr>
          <a:xfrm>
            <a:off x="6709913" y="1453706"/>
            <a:ext cx="2861808" cy="727756"/>
          </a:xfrm>
          <a:prstGeom prst="wedgeEllipseCallout">
            <a:avLst>
              <a:gd name="adj1" fmla="val 22525"/>
              <a:gd name="adj2" fmla="val 460992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dirty="0" err="1"/>
              <a:t>sesi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Online</a:t>
            </a:r>
          </a:p>
        </p:txBody>
      </p:sp>
      <p:sp>
        <p:nvSpPr>
          <p:cNvPr id="15" name="Oval Callout 1">
            <a:extLst>
              <a:ext uri="{FF2B5EF4-FFF2-40B4-BE49-F238E27FC236}">
                <a16:creationId xmlns="" xmlns:a16="http://schemas.microsoft.com/office/drawing/2014/main" id="{023597E9-1401-4842-8549-96CA39B387EA}"/>
              </a:ext>
            </a:extLst>
          </p:cNvPr>
          <p:cNvSpPr/>
          <p:nvPr/>
        </p:nvSpPr>
        <p:spPr>
          <a:xfrm>
            <a:off x="3340100" y="5943599"/>
            <a:ext cx="2004220" cy="727755"/>
          </a:xfrm>
          <a:prstGeom prst="wedgeEllipseCallout">
            <a:avLst>
              <a:gd name="adj1" fmla="val 95287"/>
              <a:gd name="adj2" fmla="val -14445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Klik</a:t>
            </a:r>
            <a:r>
              <a:rPr lang="en-US" dirty="0"/>
              <a:t> “SIMPAN”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368" y="2219948"/>
            <a:ext cx="9067025" cy="359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D1BBDDD-8737-466C-BC7F-77C968606C1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MENDAFTAR UJIAN ONLINE MELALUI SIA (3)</a:t>
            </a:r>
          </a:p>
        </p:txBody>
      </p:sp>
      <p:sp>
        <p:nvSpPr>
          <p:cNvPr id="6" name="Oval Callout 1">
            <a:extLst>
              <a:ext uri="{FF2B5EF4-FFF2-40B4-BE49-F238E27FC236}">
                <a16:creationId xmlns="" xmlns:a16="http://schemas.microsoft.com/office/drawing/2014/main" id="{CBF8F36E-9B94-4D3C-8783-EE2E67F195CD}"/>
              </a:ext>
            </a:extLst>
          </p:cNvPr>
          <p:cNvSpPr/>
          <p:nvPr/>
        </p:nvSpPr>
        <p:spPr>
          <a:xfrm>
            <a:off x="3048000" y="1061892"/>
            <a:ext cx="4970013" cy="982807"/>
          </a:xfrm>
          <a:prstGeom prst="wedgeEllipseCallout">
            <a:avLst>
              <a:gd name="adj1" fmla="val 78990"/>
              <a:gd name="adj2" fmla="val 302877"/>
            </a:avLst>
          </a:prstGeom>
          <a:solidFill>
            <a:srgbClr val="6600FF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Klik</a:t>
            </a:r>
            <a:r>
              <a:rPr lang="en-US" dirty="0"/>
              <a:t> “</a:t>
            </a:r>
            <a:r>
              <a:rPr lang="en-US" dirty="0" err="1"/>
              <a:t>Cetak</a:t>
            </a:r>
            <a:r>
              <a:rPr lang="en-US" dirty="0"/>
              <a:t>”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mencetak</a:t>
            </a:r>
            <a:r>
              <a:rPr lang="en-US" dirty="0"/>
              <a:t> </a:t>
            </a:r>
            <a:r>
              <a:rPr lang="en-US" dirty="0" err="1"/>
              <a:t>tagihan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Online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680357C-3D8F-4AF2-B566-C87D4CC000A5}"/>
              </a:ext>
            </a:extLst>
          </p:cNvPr>
          <p:cNvSpPr txBox="1"/>
          <p:nvPr/>
        </p:nvSpPr>
        <p:spPr>
          <a:xfrm>
            <a:off x="928367" y="5976598"/>
            <a:ext cx="9067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+mn-lt"/>
              </a:rPr>
              <a:t>Jangan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lupa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membayar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Ujian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Online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sebelum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batas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waktu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akhir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pembayaran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!!! </a:t>
            </a:r>
          </a:p>
        </p:txBody>
      </p:sp>
    </p:spTree>
    <p:extLst>
      <p:ext uri="{BB962C8B-B14F-4D97-AF65-F5344CB8AC3E}">
        <p14:creationId xmlns:p14="http://schemas.microsoft.com/office/powerpoint/2010/main" val="188420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8861D3B-DC5D-47D6-82D9-F87E16CFEF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79" b="13175"/>
          <a:stretch/>
        </p:blipFill>
        <p:spPr>
          <a:xfrm>
            <a:off x="402204" y="1484227"/>
            <a:ext cx="9884229" cy="48875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3B5CB87-2533-4535-872A-6CFF7449A579}"/>
              </a:ext>
            </a:extLst>
          </p:cNvPr>
          <p:cNvSpPr/>
          <p:nvPr/>
        </p:nvSpPr>
        <p:spPr bwMode="auto">
          <a:xfrm>
            <a:off x="8287885" y="2873827"/>
            <a:ext cx="1567316" cy="1698173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Callout 4">
            <a:extLst>
              <a:ext uri="{FF2B5EF4-FFF2-40B4-BE49-F238E27FC236}">
                <a16:creationId xmlns="" xmlns:a16="http://schemas.microsoft.com/office/drawing/2014/main" id="{F65D2F31-9B02-4507-8568-E7131634CF1B}"/>
              </a:ext>
            </a:extLst>
          </p:cNvPr>
          <p:cNvSpPr/>
          <p:nvPr/>
        </p:nvSpPr>
        <p:spPr>
          <a:xfrm>
            <a:off x="4568599" y="1567088"/>
            <a:ext cx="3849687" cy="1306739"/>
          </a:xfrm>
          <a:prstGeom prst="wedgeEllipseCallout">
            <a:avLst>
              <a:gd name="adj1" fmla="val 50859"/>
              <a:gd name="adj2" fmla="val 117258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TOKO BUKU ONLINE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4C0610A-2DFD-4CAD-9A83-BAF12715221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TBO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(1)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976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4C0610A-2DFD-4CAD-9A83-BAF12715221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TBO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(2)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63" y="1362408"/>
            <a:ext cx="3155398" cy="56095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3B5CB87-2533-4535-872A-6CFF7449A579}"/>
              </a:ext>
            </a:extLst>
          </p:cNvPr>
          <p:cNvSpPr/>
          <p:nvPr/>
        </p:nvSpPr>
        <p:spPr bwMode="auto">
          <a:xfrm>
            <a:off x="2009046" y="2024739"/>
            <a:ext cx="1567316" cy="4947266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Callout 4">
            <a:extLst>
              <a:ext uri="{FF2B5EF4-FFF2-40B4-BE49-F238E27FC236}">
                <a16:creationId xmlns="" xmlns:a16="http://schemas.microsoft.com/office/drawing/2014/main" id="{F65D2F31-9B02-4507-8568-E7131634CF1B}"/>
              </a:ext>
            </a:extLst>
          </p:cNvPr>
          <p:cNvSpPr/>
          <p:nvPr/>
        </p:nvSpPr>
        <p:spPr>
          <a:xfrm>
            <a:off x="5426728" y="1909401"/>
            <a:ext cx="3849687" cy="1306739"/>
          </a:xfrm>
          <a:prstGeom prst="wedgeEllipseCallout">
            <a:avLst>
              <a:gd name="adj1" fmla="val -103350"/>
              <a:gd name="adj2" fmla="val 87114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TOKO BUKU ONLINE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26979" y="4265681"/>
            <a:ext cx="3362178" cy="11676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Tampilan website UT di Smartphone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4999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F6BB85E-C26C-4023-AED5-97BF8BC722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2" t="13832" r="6372" b="6665"/>
          <a:stretch/>
        </p:blipFill>
        <p:spPr>
          <a:xfrm>
            <a:off x="520699" y="1782080"/>
            <a:ext cx="9661265" cy="4865460"/>
          </a:xfrm>
          <a:prstGeom prst="rect">
            <a:avLst/>
          </a:prstGeom>
        </p:spPr>
      </p:pic>
      <p:sp>
        <p:nvSpPr>
          <p:cNvPr id="3" name="Oval Callout 2">
            <a:extLst/>
          </p:cNvPr>
          <p:cNvSpPr/>
          <p:nvPr/>
        </p:nvSpPr>
        <p:spPr>
          <a:xfrm>
            <a:off x="3419134" y="1303111"/>
            <a:ext cx="5650593" cy="1469118"/>
          </a:xfrm>
          <a:prstGeom prst="wedgeEllipseCallout">
            <a:avLst>
              <a:gd name="adj1" fmla="val -61123"/>
              <a:gd name="adj2" fmla="val 154795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Bahan</a:t>
            </a:r>
            <a:r>
              <a:rPr lang="en-US" sz="2400" dirty="0"/>
              <a:t> Ajar </a:t>
            </a:r>
            <a:r>
              <a:rPr lang="en-US" sz="2400" dirty="0" err="1"/>
              <a:t>Cetak</a:t>
            </a:r>
            <a:r>
              <a:rPr lang="en-US" sz="2400" dirty="0"/>
              <a:t>”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pembelian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Ajar </a:t>
            </a:r>
            <a:r>
              <a:rPr lang="en-US" sz="2400" dirty="0" err="1"/>
              <a:t>Cetak</a:t>
            </a:r>
            <a:r>
              <a:rPr lang="en-US" sz="2400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48737ED-5DF9-4637-B372-641E2A5CFCE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TBO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(3)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5BAF4C9-47B1-4B9A-84A2-0C803C1358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51" t="13160" r="15809" b="11484"/>
          <a:stretch/>
        </p:blipFill>
        <p:spPr>
          <a:xfrm>
            <a:off x="848884" y="1328511"/>
            <a:ext cx="8990869" cy="55657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21299A5-F338-48A6-9BB5-766437FDA2FD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MEMBUAT AKUN TBO (1)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B634FFFA-5114-49AB-9D49-7438444239DB}"/>
              </a:ext>
            </a:extLst>
          </p:cNvPr>
          <p:cNvSpPr/>
          <p:nvPr/>
        </p:nvSpPr>
        <p:spPr>
          <a:xfrm>
            <a:off x="1358106" y="1517196"/>
            <a:ext cx="5650593" cy="1469118"/>
          </a:xfrm>
          <a:prstGeom prst="wedgeEllipseCallout">
            <a:avLst>
              <a:gd name="adj1" fmla="val 37256"/>
              <a:gd name="adj2" fmla="val 145903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“Daftar”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akun</a:t>
            </a:r>
            <a:r>
              <a:rPr lang="en-US" sz="2400" dirty="0"/>
              <a:t> TBO </a:t>
            </a:r>
          </a:p>
        </p:txBody>
      </p:sp>
    </p:spTree>
    <p:extLst>
      <p:ext uri="{BB962C8B-B14F-4D97-AF65-F5344CB8AC3E}">
        <p14:creationId xmlns:p14="http://schemas.microsoft.com/office/powerpoint/2010/main" val="330628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7C61CAE-1B2E-4E3A-843A-7F01B0EB0E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81" t="12322" r="16760" b="5446"/>
          <a:stretch/>
        </p:blipFill>
        <p:spPr>
          <a:xfrm>
            <a:off x="1358106" y="1333941"/>
            <a:ext cx="8491537" cy="57937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21299A5-F338-48A6-9BB5-766437FDA2FD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MEMBUAT AKUN TBO (2)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B634FFFA-5114-49AB-9D49-7438444239DB}"/>
              </a:ext>
            </a:extLst>
          </p:cNvPr>
          <p:cNvSpPr/>
          <p:nvPr/>
        </p:nvSpPr>
        <p:spPr>
          <a:xfrm>
            <a:off x="7644153" y="2312307"/>
            <a:ext cx="2399734" cy="1469118"/>
          </a:xfrm>
          <a:prstGeom prst="wedgeEllipseCallout">
            <a:avLst>
              <a:gd name="adj1" fmla="val -79277"/>
              <a:gd name="adj2" fmla="val -1303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Isi data </a:t>
            </a:r>
            <a:r>
              <a:rPr lang="en-US" sz="2400" dirty="0" err="1"/>
              <a:t>registrasi</a:t>
            </a:r>
            <a:r>
              <a:rPr lang="en-US" sz="2400" dirty="0"/>
              <a:t> TBO </a:t>
            </a:r>
          </a:p>
        </p:txBody>
      </p:sp>
    </p:spTree>
    <p:extLst>
      <p:ext uri="{BB962C8B-B14F-4D97-AF65-F5344CB8AC3E}">
        <p14:creationId xmlns:p14="http://schemas.microsoft.com/office/powerpoint/2010/main" val="196076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2F61778A-D392-4AA3-8D02-9275AF99C774}"/>
              </a:ext>
            </a:extLst>
          </p:cNvPr>
          <p:cNvSpPr/>
          <p:nvPr/>
        </p:nvSpPr>
        <p:spPr>
          <a:xfrm>
            <a:off x="1059147" y="1698170"/>
            <a:ext cx="8570344" cy="444137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06E6DDF-0949-4FF1-A7D7-F19B10C64CE4}"/>
              </a:ext>
            </a:extLst>
          </p:cNvPr>
          <p:cNvSpPr txBox="1"/>
          <p:nvPr/>
        </p:nvSpPr>
        <p:spPr>
          <a:xfrm>
            <a:off x="1414404" y="2235198"/>
            <a:ext cx="821508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Setelah </a:t>
            </a:r>
            <a:r>
              <a:rPr lang="en-US" sz="2800" dirty="0" err="1">
                <a:latin typeface="+mn-lt"/>
              </a:rPr>
              <a:t>mengisi</a:t>
            </a:r>
            <a:r>
              <a:rPr lang="en-US" sz="2800" dirty="0">
                <a:latin typeface="+mn-lt"/>
              </a:rPr>
              <a:t> data </a:t>
            </a:r>
            <a:r>
              <a:rPr lang="en-US" sz="2800" dirty="0" err="1">
                <a:latin typeface="+mn-lt"/>
              </a:rPr>
              <a:t>registrasi</a:t>
            </a:r>
            <a:r>
              <a:rPr lang="en-US" sz="2800" dirty="0">
                <a:latin typeface="+mn-lt"/>
              </a:rPr>
              <a:t> TBO </a:t>
            </a:r>
            <a:r>
              <a:rPr lang="en-US" sz="2800" dirty="0" err="1">
                <a:latin typeface="+mn-lt"/>
              </a:rPr>
              <a:t>silahkan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cek</a:t>
            </a:r>
            <a:r>
              <a:rPr lang="en-US" sz="2800" dirty="0">
                <a:latin typeface="+mn-lt"/>
              </a:rPr>
              <a:t> Email Anda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+mn-lt"/>
              </a:rPr>
              <a:t>Klik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tautan</a:t>
            </a:r>
            <a:r>
              <a:rPr lang="en-US" sz="2800" dirty="0">
                <a:latin typeface="+mn-lt"/>
              </a:rPr>
              <a:t> (link) </a:t>
            </a:r>
            <a:r>
              <a:rPr lang="en-US" sz="2800" dirty="0" err="1">
                <a:latin typeface="+mn-lt"/>
              </a:rPr>
              <a:t>Aktivasi</a:t>
            </a:r>
            <a:r>
              <a:rPr lang="en-US" sz="2800" dirty="0">
                <a:latin typeface="+mn-lt"/>
              </a:rPr>
              <a:t> TBO pada Email Anda </a:t>
            </a:r>
            <a:r>
              <a:rPr lang="en-US" sz="2800" dirty="0" err="1">
                <a:latin typeface="+mn-lt"/>
              </a:rPr>
              <a:t>untuk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melakukan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konfirmasi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Aktivasi</a:t>
            </a:r>
            <a:r>
              <a:rPr lang="en-US" sz="2800" dirty="0">
                <a:latin typeface="+mn-lt"/>
              </a:rPr>
              <a:t> TBO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Login </a:t>
            </a:r>
            <a:r>
              <a:rPr lang="en-US" sz="2800" dirty="0" err="1">
                <a:latin typeface="+mn-lt"/>
              </a:rPr>
              <a:t>menggunakan</a:t>
            </a:r>
            <a:r>
              <a:rPr lang="en-US" sz="2800" dirty="0">
                <a:latin typeface="+mn-lt"/>
              </a:rPr>
              <a:t> username dan password pada website TBO (</a:t>
            </a:r>
            <a:r>
              <a:rPr lang="en-US" sz="2800" dirty="0">
                <a:latin typeface="+mn-lt"/>
                <a:hlinkClick r:id="rId2"/>
              </a:rPr>
              <a:t>http://tbo.karunika.co.id/</a:t>
            </a:r>
            <a:r>
              <a:rPr lang="en-US" sz="2800" dirty="0">
                <a:latin typeface="+mn-lt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+mn-lt"/>
              </a:rPr>
              <a:t>Pilih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Bahan</a:t>
            </a:r>
            <a:r>
              <a:rPr lang="en-US" sz="2800" dirty="0">
                <a:latin typeface="+mn-lt"/>
              </a:rPr>
              <a:t> Ajar </a:t>
            </a:r>
            <a:r>
              <a:rPr lang="en-US" sz="2800" dirty="0" err="1">
                <a:latin typeface="+mn-lt"/>
              </a:rPr>
              <a:t>Cetak</a:t>
            </a:r>
            <a:r>
              <a:rPr lang="en-US" sz="2800" dirty="0">
                <a:latin typeface="+mn-lt"/>
              </a:rPr>
              <a:t> yang </a:t>
            </a:r>
            <a:r>
              <a:rPr lang="en-US" sz="2800" dirty="0" err="1">
                <a:latin typeface="+mn-lt"/>
              </a:rPr>
              <a:t>akan</a:t>
            </a:r>
            <a:r>
              <a:rPr lang="en-US" sz="2800" dirty="0">
                <a:latin typeface="+mn-lt"/>
              </a:rPr>
              <a:t> di </a:t>
            </a:r>
            <a:r>
              <a:rPr lang="en-US" sz="2800" dirty="0" err="1">
                <a:latin typeface="+mn-lt"/>
              </a:rPr>
              <a:t>beli</a:t>
            </a:r>
            <a:r>
              <a:rPr lang="en-US" sz="2800" dirty="0">
                <a:latin typeface="+mn-lt"/>
              </a:rPr>
              <a:t> dan </a:t>
            </a:r>
            <a:r>
              <a:rPr lang="en-US" sz="2800" dirty="0" err="1">
                <a:latin typeface="+mn-lt"/>
              </a:rPr>
              <a:t>lakukan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pembayaran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tagihan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pembelian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Bahan</a:t>
            </a:r>
            <a:r>
              <a:rPr lang="en-US" sz="2800" dirty="0">
                <a:latin typeface="+mn-lt"/>
              </a:rPr>
              <a:t> Ajar </a:t>
            </a:r>
            <a:r>
              <a:rPr lang="en-US" sz="2800" dirty="0" err="1">
                <a:latin typeface="+mn-lt"/>
              </a:rPr>
              <a:t>Cetak</a:t>
            </a:r>
            <a:r>
              <a:rPr lang="en-US" sz="2800" dirty="0">
                <a:latin typeface="+mn-lt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D45EF5C-21F7-421F-80D3-6EA9EE5AEC8C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MEMBUAT AKUN TBO (3)</a:t>
            </a:r>
          </a:p>
        </p:txBody>
      </p:sp>
    </p:spTree>
    <p:extLst>
      <p:ext uri="{BB962C8B-B14F-4D97-AF65-F5344CB8AC3E}">
        <p14:creationId xmlns:p14="http://schemas.microsoft.com/office/powerpoint/2010/main" val="36429297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9245062-9907-4FED-9867-E6D9F5E5F12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BA DIGITAL (1)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622E56B-A6BD-4E1C-A0CE-8A18EE9EA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663" y="1233426"/>
            <a:ext cx="3315549" cy="5894309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1998663" y="3568065"/>
            <a:ext cx="2399734" cy="1469118"/>
          </a:xfrm>
          <a:prstGeom prst="wedgeEllipseCallout">
            <a:avLst>
              <a:gd name="adj1" fmla="val 92192"/>
              <a:gd name="adj2" fmla="val 152226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menu “Play Store”</a:t>
            </a:r>
          </a:p>
        </p:txBody>
      </p:sp>
    </p:spTree>
    <p:extLst>
      <p:ext uri="{BB962C8B-B14F-4D97-AF65-F5344CB8AC3E}">
        <p14:creationId xmlns:p14="http://schemas.microsoft.com/office/powerpoint/2010/main" val="271202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9245062-9907-4FED-9867-E6D9F5E5F12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BA DIGITAL (2)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23F8DDE-21CE-4BA5-9681-C9AEA1201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431" y="1424940"/>
            <a:ext cx="3068888" cy="5455800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6013473" y="1815465"/>
            <a:ext cx="2399734" cy="1965960"/>
          </a:xfrm>
          <a:prstGeom prst="wedgeEllipseCallout">
            <a:avLst>
              <a:gd name="adj1" fmla="val -132623"/>
              <a:gd name="adj2" fmla="val -36573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Ketik</a:t>
            </a:r>
            <a:r>
              <a:rPr lang="en-US" sz="2400" dirty="0"/>
              <a:t> ”BA Digital </a:t>
            </a:r>
            <a:r>
              <a:rPr lang="en-US" sz="2400" dirty="0" err="1"/>
              <a:t>Universitas</a:t>
            </a:r>
            <a:r>
              <a:rPr lang="en-US" sz="2400" dirty="0"/>
              <a:t> Terbuka</a:t>
            </a:r>
          </a:p>
        </p:txBody>
      </p:sp>
    </p:spTree>
    <p:extLst>
      <p:ext uri="{BB962C8B-B14F-4D97-AF65-F5344CB8AC3E}">
        <p14:creationId xmlns:p14="http://schemas.microsoft.com/office/powerpoint/2010/main" val="11498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9245062-9907-4FED-9867-E6D9F5E5F12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BA DIGITAL (3)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66DA221-0B9F-45FD-8F78-D30A2B3C6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431" y="1371600"/>
            <a:ext cx="3237826" cy="5756135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6013473" y="1815465"/>
            <a:ext cx="2399734" cy="1965960"/>
          </a:xfrm>
          <a:prstGeom prst="wedgeEllipseCallout">
            <a:avLst>
              <a:gd name="adj1" fmla="val -93883"/>
              <a:gd name="adj2" fmla="val 71954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“INSTAL”</a:t>
            </a:r>
          </a:p>
        </p:txBody>
      </p:sp>
    </p:spTree>
    <p:extLst>
      <p:ext uri="{BB962C8B-B14F-4D97-AF65-F5344CB8AC3E}">
        <p14:creationId xmlns:p14="http://schemas.microsoft.com/office/powerpoint/2010/main" val="189655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9245062-9907-4FED-9867-E6D9F5E5F12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BA DIGITAL (4)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58A30E5-D37B-47C6-A13A-E543BD40A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431" y="1371600"/>
            <a:ext cx="3237826" cy="5756135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6013473" y="1815465"/>
            <a:ext cx="2399734" cy="1965960"/>
          </a:xfrm>
          <a:prstGeom prst="wedgeEllipseCallout">
            <a:avLst>
              <a:gd name="adj1" fmla="val -94518"/>
              <a:gd name="adj2" fmla="val 14869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“TERIMA”</a:t>
            </a:r>
          </a:p>
        </p:txBody>
      </p:sp>
    </p:spTree>
    <p:extLst>
      <p:ext uri="{BB962C8B-B14F-4D97-AF65-F5344CB8AC3E}">
        <p14:creationId xmlns:p14="http://schemas.microsoft.com/office/powerpoint/2010/main" val="343114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9245062-9907-4FED-9867-E6D9F5E5F12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BA DIGITAL (5)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6AB4421-8847-4804-9746-3277D4C3E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0" y="1203959"/>
            <a:ext cx="3529159" cy="6274061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6013473" y="1815465"/>
            <a:ext cx="2399734" cy="1965960"/>
          </a:xfrm>
          <a:prstGeom prst="wedgeEllipseCallout">
            <a:avLst>
              <a:gd name="adj1" fmla="val -109760"/>
              <a:gd name="adj2" fmla="val 76605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“BUKA”</a:t>
            </a:r>
          </a:p>
        </p:txBody>
      </p:sp>
    </p:spTree>
    <p:extLst>
      <p:ext uri="{BB962C8B-B14F-4D97-AF65-F5344CB8AC3E}">
        <p14:creationId xmlns:p14="http://schemas.microsoft.com/office/powerpoint/2010/main" val="259733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9245062-9907-4FED-9867-E6D9F5E5F12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BA DIGITAL (6)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CBC1126-943D-459D-9558-D14F750C4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463" y="1286120"/>
            <a:ext cx="3285909" cy="5841615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5344319" y="1815465"/>
            <a:ext cx="3068161" cy="1293496"/>
          </a:xfrm>
          <a:prstGeom prst="wedgeEllipseCallout">
            <a:avLst>
              <a:gd name="adj1" fmla="val -89526"/>
              <a:gd name="adj2" fmla="val 83613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Ketik</a:t>
            </a:r>
            <a:r>
              <a:rPr lang="en-US" sz="2400" dirty="0"/>
              <a:t> username dan password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6D82ECB-BACB-4C9A-A3CD-ADE18F715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470" y="3603545"/>
            <a:ext cx="525161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rgbClr val="333333"/>
                </a:solidFill>
                <a:latin typeface="+mn-lt"/>
              </a:rPr>
              <a:t>Nama user : nim@ecampus.ut.ac.id </a:t>
            </a:r>
            <a:r>
              <a:rPr lang="en-US" altLang="en-US" sz="2800" dirty="0">
                <a:latin typeface="+mn-lt"/>
              </a:rPr>
              <a:t/>
            </a:r>
            <a:br>
              <a:rPr lang="en-US" altLang="en-US" sz="2800" dirty="0">
                <a:latin typeface="+mn-lt"/>
              </a:rPr>
            </a:br>
            <a:r>
              <a:rPr lang="en-US" altLang="en-US" sz="2800" dirty="0">
                <a:solidFill>
                  <a:srgbClr val="333333"/>
                </a:solidFill>
                <a:latin typeface="+mn-lt"/>
              </a:rPr>
              <a:t>Dan password </a:t>
            </a:r>
            <a:r>
              <a:rPr lang="en-US" altLang="en-US" sz="2800" dirty="0" err="1">
                <a:solidFill>
                  <a:srgbClr val="333333"/>
                </a:solidFill>
                <a:latin typeface="+mn-lt"/>
              </a:rPr>
              <a:t>awal</a:t>
            </a:r>
            <a:r>
              <a:rPr lang="en-US" altLang="en-US" sz="2800" dirty="0">
                <a:solidFill>
                  <a:srgbClr val="333333"/>
                </a:solidFill>
                <a:latin typeface="+mn-lt"/>
              </a:rPr>
              <a:t> : </a:t>
            </a:r>
            <a:r>
              <a:rPr lang="en-US" altLang="en-US" sz="2800" dirty="0" err="1">
                <a:solidFill>
                  <a:srgbClr val="333333"/>
                </a:solidFill>
                <a:latin typeface="+mn-lt"/>
              </a:rPr>
              <a:t>Ut+tglblnthnlahir</a:t>
            </a:r>
            <a:r>
              <a:rPr lang="en-US" altLang="en-US" sz="2800" dirty="0">
                <a:solidFill>
                  <a:srgbClr val="333333"/>
                </a:solidFill>
                <a:latin typeface="+mn-lt"/>
              </a:rPr>
              <a:t>  (Case Sensitive)</a:t>
            </a:r>
            <a:r>
              <a:rPr lang="en-US" altLang="en-US" sz="2800" dirty="0">
                <a:latin typeface="+mn-lt"/>
              </a:rPr>
              <a:t/>
            </a:r>
            <a:br>
              <a:rPr lang="en-US" altLang="en-US" sz="2800" dirty="0">
                <a:latin typeface="+mn-lt"/>
              </a:rPr>
            </a:br>
            <a:r>
              <a:rPr lang="en-US" altLang="en-US" sz="2800" dirty="0" err="1">
                <a:solidFill>
                  <a:srgbClr val="333333"/>
                </a:solidFill>
                <a:latin typeface="+mn-lt"/>
              </a:rPr>
              <a:t>Misal</a:t>
            </a:r>
            <a:r>
              <a:rPr lang="en-US" altLang="en-US" sz="2800" dirty="0">
                <a:solidFill>
                  <a:srgbClr val="333333"/>
                </a:solidFill>
                <a:latin typeface="+mn-lt"/>
              </a:rPr>
              <a:t>: </a:t>
            </a:r>
            <a:r>
              <a:rPr lang="en-US" altLang="en-US" sz="2800" dirty="0" err="1">
                <a:solidFill>
                  <a:srgbClr val="333333"/>
                </a:solidFill>
                <a:latin typeface="+mn-lt"/>
              </a:rPr>
              <a:t>Ut+tglblnthnlahir</a:t>
            </a:r>
            <a:r>
              <a:rPr lang="en-US" altLang="en-US" sz="2800" dirty="0">
                <a:solidFill>
                  <a:srgbClr val="333333"/>
                </a:solidFill>
                <a:latin typeface="+mn-lt"/>
              </a:rPr>
              <a:t> (Ut22031997).</a:t>
            </a:r>
            <a:r>
              <a:rPr lang="en-US" altLang="en-US" sz="2800" dirty="0">
                <a:latin typeface="+mn-lt"/>
              </a:rPr>
              <a:t/>
            </a:r>
            <a:br>
              <a:rPr lang="en-US" altLang="en-US" sz="2800" dirty="0">
                <a:latin typeface="+mn-lt"/>
              </a:rPr>
            </a:br>
            <a:endParaRPr lang="en-US" alt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896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9245062-9907-4FED-9867-E6D9F5E5F12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BA DIGITAL (7)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6E440FF-0182-4F26-B560-884815A10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663" y="1343797"/>
            <a:ext cx="3351808" cy="5958769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6441599" y="2181225"/>
            <a:ext cx="3068161" cy="1600200"/>
          </a:xfrm>
          <a:prstGeom prst="wedgeEllipseCallout">
            <a:avLst>
              <a:gd name="adj1" fmla="val -102441"/>
              <a:gd name="adj2" fmla="val 12322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“Download” pada BA Digital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FC05945-2FF1-4CE5-B73C-F6FDC6438C3D}"/>
              </a:ext>
            </a:extLst>
          </p:cNvPr>
          <p:cNvSpPr txBox="1"/>
          <p:nvPr/>
        </p:nvSpPr>
        <p:spPr>
          <a:xfrm>
            <a:off x="5564648" y="4096374"/>
            <a:ext cx="44480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+mn-lt"/>
              </a:rPr>
              <a:t>Anda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hanya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dapat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download BA Digital di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dua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n-lt"/>
              </a:rPr>
              <a:t>perangkat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 (smartphone/ tablet)!!! </a:t>
            </a:r>
          </a:p>
        </p:txBody>
      </p:sp>
    </p:spTree>
    <p:extLst>
      <p:ext uri="{BB962C8B-B14F-4D97-AF65-F5344CB8AC3E}">
        <p14:creationId xmlns:p14="http://schemas.microsoft.com/office/powerpoint/2010/main" val="201305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003F421-0AC0-4C64-B347-B450B0582C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191" r="2807" b="7680"/>
          <a:stretch/>
        </p:blipFill>
        <p:spPr>
          <a:xfrm>
            <a:off x="304800" y="2193858"/>
            <a:ext cx="10109200" cy="43934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3B5CB87-2533-4535-872A-6CFF7449A579}"/>
              </a:ext>
            </a:extLst>
          </p:cNvPr>
          <p:cNvSpPr/>
          <p:nvPr/>
        </p:nvSpPr>
        <p:spPr bwMode="auto">
          <a:xfrm>
            <a:off x="7911965" y="2242817"/>
            <a:ext cx="1254895" cy="1698173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Callout 4">
            <a:extLst>
              <a:ext uri="{FF2B5EF4-FFF2-40B4-BE49-F238E27FC236}">
                <a16:creationId xmlns="" xmlns:a16="http://schemas.microsoft.com/office/drawing/2014/main" id="{F65D2F31-9B02-4507-8568-E7131634CF1B}"/>
              </a:ext>
            </a:extLst>
          </p:cNvPr>
          <p:cNvSpPr/>
          <p:nvPr/>
        </p:nvSpPr>
        <p:spPr>
          <a:xfrm>
            <a:off x="2776675" y="1449158"/>
            <a:ext cx="4727212" cy="1306739"/>
          </a:xfrm>
          <a:prstGeom prst="wedgeEllipseCallout">
            <a:avLst>
              <a:gd name="adj1" fmla="val 89853"/>
              <a:gd name="adj2" fmla="val 9726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PERPUSTAKAAN DIGITAL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4C0610A-2DFD-4CAD-9A83-BAF127152216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PERPUSTAKAAN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DIGITAL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(1)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CBF4D12-7627-4919-8DD4-150D31FDDECB}"/>
              </a:ext>
            </a:extLst>
          </p:cNvPr>
          <p:cNvSpPr/>
          <p:nvPr/>
        </p:nvSpPr>
        <p:spPr bwMode="auto">
          <a:xfrm>
            <a:off x="9166860" y="3272970"/>
            <a:ext cx="1216978" cy="279400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7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4C0610A-2DFD-4CAD-9A83-BAF127152216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PERPUSTAKAAN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DIGITAL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(2)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43" y="1545287"/>
            <a:ext cx="3155398" cy="56095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43B5CB87-2533-4535-872A-6CFF7449A579}"/>
              </a:ext>
            </a:extLst>
          </p:cNvPr>
          <p:cNvSpPr/>
          <p:nvPr/>
        </p:nvSpPr>
        <p:spPr bwMode="auto">
          <a:xfrm>
            <a:off x="1610743" y="2207618"/>
            <a:ext cx="1567316" cy="4947266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593743" y="4491999"/>
            <a:ext cx="3362178" cy="11676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Tampilan website UT di Smartphone</a:t>
            </a:r>
            <a:endParaRPr lang="id-ID" dirty="0"/>
          </a:p>
        </p:txBody>
      </p:sp>
      <p:sp>
        <p:nvSpPr>
          <p:cNvPr id="7" name="Oval Callout 4">
            <a:extLst>
              <a:ext uri="{FF2B5EF4-FFF2-40B4-BE49-F238E27FC236}">
                <a16:creationId xmlns="" xmlns:a16="http://schemas.microsoft.com/office/drawing/2014/main" id="{F65D2F31-9B02-4507-8568-E7131634CF1B}"/>
              </a:ext>
            </a:extLst>
          </p:cNvPr>
          <p:cNvSpPr/>
          <p:nvPr/>
        </p:nvSpPr>
        <p:spPr>
          <a:xfrm>
            <a:off x="4911226" y="1784581"/>
            <a:ext cx="4727212" cy="1306739"/>
          </a:xfrm>
          <a:prstGeom prst="wedgeEllipseCallout">
            <a:avLst>
              <a:gd name="adj1" fmla="val -87808"/>
              <a:gd name="adj2" fmla="val 164011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PERPUSTAKAAN DIGITAL</a:t>
            </a:r>
          </a:p>
        </p:txBody>
      </p:sp>
    </p:spTree>
    <p:extLst>
      <p:ext uri="{BB962C8B-B14F-4D97-AF65-F5344CB8AC3E}">
        <p14:creationId xmlns:p14="http://schemas.microsoft.com/office/powerpoint/2010/main" val="170465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0E30735-D50D-4EE8-88F8-5BD503F9F5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9" t="12436" r="6439" b="8345"/>
          <a:stretch/>
        </p:blipFill>
        <p:spPr>
          <a:xfrm>
            <a:off x="605404" y="2336800"/>
            <a:ext cx="9477829" cy="4760686"/>
          </a:xfrm>
          <a:prstGeom prst="rect">
            <a:avLst/>
          </a:prstGeom>
        </p:spPr>
      </p:pic>
      <p:sp>
        <p:nvSpPr>
          <p:cNvPr id="3" name="Oval Callout 2">
            <a:extLst>
              <a:ext uri="{FF2B5EF4-FFF2-40B4-BE49-F238E27FC236}">
                <a16:creationId xmlns="" xmlns:a16="http://schemas.microsoft.com/office/drawing/2014/main" id="{D20D3D6E-9EBB-4F48-BE8A-5D12449C8291}"/>
              </a:ext>
            </a:extLst>
          </p:cNvPr>
          <p:cNvSpPr/>
          <p:nvPr/>
        </p:nvSpPr>
        <p:spPr>
          <a:xfrm>
            <a:off x="2946401" y="1394276"/>
            <a:ext cx="3196046" cy="1600200"/>
          </a:xfrm>
          <a:prstGeom prst="wedgeEllipseCallout">
            <a:avLst>
              <a:gd name="adj1" fmla="val 80861"/>
              <a:gd name="adj2" fmla="val 4951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“RBV” </a:t>
            </a:r>
            <a:r>
              <a:rPr lang="en-US" sz="2400" dirty="0" err="1"/>
              <a:t>selanjutnya</a:t>
            </a:r>
            <a:r>
              <a:rPr lang="en-US" sz="2400" dirty="0"/>
              <a:t> </a:t>
            </a:r>
            <a:r>
              <a:rPr lang="en-US" sz="2400" dirty="0" err="1"/>
              <a:t>pilih</a:t>
            </a:r>
            <a:r>
              <a:rPr lang="en-US" sz="2400" dirty="0"/>
              <a:t> Program </a:t>
            </a:r>
            <a:r>
              <a:rPr lang="en-US" sz="2400" dirty="0" err="1"/>
              <a:t>Studi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20B8CF1-8702-4B51-908E-28C840D1D9E4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RUANG BACA VIRTUAL (1)</a:t>
            </a:r>
          </a:p>
        </p:txBody>
      </p:sp>
    </p:spTree>
    <p:extLst>
      <p:ext uri="{BB962C8B-B14F-4D97-AF65-F5344CB8AC3E}">
        <p14:creationId xmlns:p14="http://schemas.microsoft.com/office/powerpoint/2010/main" val="294728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64C69AC-2B33-499C-8D11-DBE4235BDA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2" t="12616" r="6202" b="9612"/>
          <a:stretch/>
        </p:blipFill>
        <p:spPr>
          <a:xfrm>
            <a:off x="685800" y="1955800"/>
            <a:ext cx="9499600" cy="4673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4CCA3DE-4494-4CA6-B196-509EFE76B9C2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RUANG BACA VIRTUAL (2)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6403A0B9-2AFE-4621-8C51-C9C36078875B}"/>
              </a:ext>
            </a:extLst>
          </p:cNvPr>
          <p:cNvSpPr/>
          <p:nvPr/>
        </p:nvSpPr>
        <p:spPr>
          <a:xfrm>
            <a:off x="2946401" y="1394276"/>
            <a:ext cx="3196046" cy="1780724"/>
          </a:xfrm>
          <a:prstGeom prst="wedgeEllipseCallout">
            <a:avLst>
              <a:gd name="adj1" fmla="val 93179"/>
              <a:gd name="adj2" fmla="val 52695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Ketik</a:t>
            </a:r>
            <a:r>
              <a:rPr lang="en-US" sz="2400" dirty="0"/>
              <a:t> </a:t>
            </a:r>
            <a:r>
              <a:rPr lang="en-US" sz="2400" dirty="0" err="1"/>
              <a:t>kode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ajar pada </a:t>
            </a:r>
            <a:r>
              <a:rPr lang="en-US" sz="2400" dirty="0" err="1"/>
              <a:t>kolom</a:t>
            </a:r>
            <a:r>
              <a:rPr lang="en-US" sz="2400" dirty="0"/>
              <a:t> </a:t>
            </a:r>
            <a:r>
              <a:rPr lang="en-US" sz="2400" dirty="0" err="1"/>
              <a:t>pencarian</a:t>
            </a:r>
            <a:r>
              <a:rPr lang="en-US" sz="2400" dirty="0"/>
              <a:t> (</a:t>
            </a:r>
            <a:r>
              <a:rPr lang="en-US" sz="2400" dirty="0" err="1"/>
              <a:t>lihat</a:t>
            </a:r>
            <a:r>
              <a:rPr lang="en-US" sz="2400" dirty="0"/>
              <a:t> </a:t>
            </a:r>
            <a:r>
              <a:rPr lang="en-US" sz="2400" dirty="0" err="1"/>
              <a:t>katalog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9380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9DD4588-6626-4663-8818-9F936ECD83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1" t="12436" r="6253" b="8315"/>
          <a:stretch/>
        </p:blipFill>
        <p:spPr>
          <a:xfrm>
            <a:off x="533400" y="1524001"/>
            <a:ext cx="9486900" cy="4762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4CCA3DE-4494-4CA6-B196-509EFE76B9C2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RUANG BACA VIRTUAL (3)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6403A0B9-2AFE-4621-8C51-C9C36078875B}"/>
              </a:ext>
            </a:extLst>
          </p:cNvPr>
          <p:cNvSpPr/>
          <p:nvPr/>
        </p:nvSpPr>
        <p:spPr>
          <a:xfrm>
            <a:off x="2946401" y="1394276"/>
            <a:ext cx="3196046" cy="1780724"/>
          </a:xfrm>
          <a:prstGeom prst="wedgeEllipseCallout">
            <a:avLst>
              <a:gd name="adj1" fmla="val -81265"/>
              <a:gd name="adj2" fmla="val 134712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“BMP FULLTEXT”</a:t>
            </a:r>
          </a:p>
        </p:txBody>
      </p:sp>
    </p:spTree>
    <p:extLst>
      <p:ext uri="{BB962C8B-B14F-4D97-AF65-F5344CB8AC3E}">
        <p14:creationId xmlns:p14="http://schemas.microsoft.com/office/powerpoint/2010/main" val="369331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4CCA3DE-4494-4CA6-B196-509EFE76B9C2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RUANG BACA VIRTUAL (4)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41B7D92-A080-4C36-A759-5E0DBA5CF7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4" t="12436" r="5777" b="5144"/>
          <a:stretch/>
        </p:blipFill>
        <p:spPr>
          <a:xfrm>
            <a:off x="397669" y="1790701"/>
            <a:ext cx="9893300" cy="4953000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6403A0B9-2AFE-4621-8C51-C9C36078875B}"/>
              </a:ext>
            </a:extLst>
          </p:cNvPr>
          <p:cNvSpPr/>
          <p:nvPr/>
        </p:nvSpPr>
        <p:spPr>
          <a:xfrm>
            <a:off x="4902201" y="3096076"/>
            <a:ext cx="3196046" cy="1780724"/>
          </a:xfrm>
          <a:prstGeom prst="wedgeEllipseCallout">
            <a:avLst>
              <a:gd name="adj1" fmla="val -76497"/>
              <a:gd name="adj2" fmla="val -9353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Isi username dan password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akun</a:t>
            </a:r>
            <a:r>
              <a:rPr lang="en-US" sz="2400" dirty="0"/>
              <a:t> </a:t>
            </a:r>
            <a:r>
              <a:rPr lang="en-US" sz="2400" dirty="0" err="1"/>
              <a:t>Tuton</a:t>
            </a:r>
            <a:endParaRPr lang="en-US" sz="2400" dirty="0"/>
          </a:p>
        </p:txBody>
      </p:sp>
      <p:sp>
        <p:nvSpPr>
          <p:cNvPr id="6" name="Oval Callout 2">
            <a:extLst>
              <a:ext uri="{FF2B5EF4-FFF2-40B4-BE49-F238E27FC236}">
                <a16:creationId xmlns="" xmlns:a16="http://schemas.microsoft.com/office/drawing/2014/main" id="{6CD8FA4F-FA4E-453B-8CE5-8199573929F6}"/>
              </a:ext>
            </a:extLst>
          </p:cNvPr>
          <p:cNvSpPr/>
          <p:nvPr/>
        </p:nvSpPr>
        <p:spPr>
          <a:xfrm>
            <a:off x="6858001" y="4632776"/>
            <a:ext cx="3196046" cy="1780724"/>
          </a:xfrm>
          <a:prstGeom prst="wedgeEllipseCallout">
            <a:avLst>
              <a:gd name="adj1" fmla="val -88815"/>
              <a:gd name="adj2" fmla="val 205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Ketik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kode</a:t>
            </a:r>
            <a:r>
              <a:rPr lang="en-US" sz="2400" dirty="0"/>
              <a:t> Captcha</a:t>
            </a:r>
          </a:p>
        </p:txBody>
      </p:sp>
    </p:spTree>
    <p:extLst>
      <p:ext uri="{BB962C8B-B14F-4D97-AF65-F5344CB8AC3E}">
        <p14:creationId xmlns:p14="http://schemas.microsoft.com/office/powerpoint/2010/main" val="258802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BFC2F9B-D942-4DD8-AA73-28F02F9725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33" t="12182" r="6467" b="6665"/>
          <a:stretch/>
        </p:blipFill>
        <p:spPr>
          <a:xfrm>
            <a:off x="802799" y="1437414"/>
            <a:ext cx="9083040" cy="46880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B767F16-19C6-4672-BA36-9F6C86E4C6F2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E-RESOURCES PADA PERPUSTAKAAN DIGITAL</a:t>
            </a:r>
          </a:p>
        </p:txBody>
      </p:sp>
    </p:spTree>
    <p:extLst>
      <p:ext uri="{BB962C8B-B14F-4D97-AF65-F5344CB8AC3E}">
        <p14:creationId xmlns:p14="http://schemas.microsoft.com/office/powerpoint/2010/main" val="121814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003F421-0AC0-4C64-B347-B450B0582C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191" r="2807" b="7680"/>
          <a:stretch/>
        </p:blipFill>
        <p:spPr>
          <a:xfrm>
            <a:off x="304800" y="2193858"/>
            <a:ext cx="10109200" cy="43934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3B5CB87-2533-4535-872A-6CFF7449A579}"/>
              </a:ext>
            </a:extLst>
          </p:cNvPr>
          <p:cNvSpPr/>
          <p:nvPr/>
        </p:nvSpPr>
        <p:spPr bwMode="auto">
          <a:xfrm>
            <a:off x="7911965" y="2242817"/>
            <a:ext cx="1254895" cy="1698173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Callout 4">
            <a:extLst>
              <a:ext uri="{FF2B5EF4-FFF2-40B4-BE49-F238E27FC236}">
                <a16:creationId xmlns="" xmlns:a16="http://schemas.microsoft.com/office/drawing/2014/main" id="{F65D2F31-9B02-4507-8568-E7131634CF1B}"/>
              </a:ext>
            </a:extLst>
          </p:cNvPr>
          <p:cNvSpPr/>
          <p:nvPr/>
        </p:nvSpPr>
        <p:spPr>
          <a:xfrm>
            <a:off x="2776675" y="1449158"/>
            <a:ext cx="4727212" cy="1306739"/>
          </a:xfrm>
          <a:prstGeom prst="wedgeEllipseCallout">
            <a:avLst>
              <a:gd name="adj1" fmla="val 84998"/>
              <a:gd name="adj2" fmla="val 115731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Tuton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CBF4D12-7627-4919-8DD4-150D31FDDECB}"/>
              </a:ext>
            </a:extLst>
          </p:cNvPr>
          <p:cNvSpPr/>
          <p:nvPr/>
        </p:nvSpPr>
        <p:spPr bwMode="auto">
          <a:xfrm>
            <a:off x="9166860" y="3492045"/>
            <a:ext cx="1216978" cy="279400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DF2D873-348C-47B1-A41F-16F4F3FFDF12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TUTON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(1)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053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DF2D873-348C-47B1-A41F-16F4F3FFDF12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TUTON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(2)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489" y="1336615"/>
            <a:ext cx="3155398" cy="5609597"/>
          </a:xfrm>
          <a:prstGeom prst="rect">
            <a:avLst/>
          </a:prstGeom>
        </p:spPr>
      </p:pic>
      <p:sp>
        <p:nvSpPr>
          <p:cNvPr id="7" name="Oval Callout 4">
            <a:extLst>
              <a:ext uri="{FF2B5EF4-FFF2-40B4-BE49-F238E27FC236}">
                <a16:creationId xmlns="" xmlns:a16="http://schemas.microsoft.com/office/drawing/2014/main" id="{F65D2F31-9B02-4507-8568-E7131634CF1B}"/>
              </a:ext>
            </a:extLst>
          </p:cNvPr>
          <p:cNvSpPr/>
          <p:nvPr/>
        </p:nvSpPr>
        <p:spPr>
          <a:xfrm>
            <a:off x="5020697" y="1748237"/>
            <a:ext cx="4727212" cy="1306739"/>
          </a:xfrm>
          <a:prstGeom prst="wedgeEllipseCallout">
            <a:avLst>
              <a:gd name="adj1" fmla="val -90878"/>
              <a:gd name="adj2" fmla="val 180324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Tuton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3B5CB87-2533-4535-872A-6CFF7449A579}"/>
              </a:ext>
            </a:extLst>
          </p:cNvPr>
          <p:cNvSpPr/>
          <p:nvPr/>
        </p:nvSpPr>
        <p:spPr bwMode="auto">
          <a:xfrm>
            <a:off x="1765489" y="2035277"/>
            <a:ext cx="1849909" cy="4953138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703214" y="4252848"/>
            <a:ext cx="3362178" cy="11676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Tampilan website UT di Smartphone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9152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1A6F41C-3B0A-4B4D-8E03-7156079591E1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AKTIVASI TUTON (1)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="" xmlns:a16="http://schemas.microsoft.com/office/drawing/2014/main" id="{6C057253-C92C-44CF-905D-D6EC3DDADB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6100" b="2850"/>
          <a:stretch/>
        </p:blipFill>
        <p:spPr bwMode="auto">
          <a:xfrm>
            <a:off x="1019062" y="1297141"/>
            <a:ext cx="8650513" cy="55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FCB5C356-AE69-434E-8B4C-0E1A53ADC19F}"/>
              </a:ext>
            </a:extLst>
          </p:cNvPr>
          <p:cNvSpPr/>
          <p:nvPr/>
        </p:nvSpPr>
        <p:spPr>
          <a:xfrm>
            <a:off x="6244431" y="1710419"/>
            <a:ext cx="3196046" cy="1780724"/>
          </a:xfrm>
          <a:prstGeom prst="wedgeEllipseCallout">
            <a:avLst>
              <a:gd name="adj1" fmla="val -76043"/>
              <a:gd name="adj2" fmla="val 90087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pada menu “</a:t>
            </a:r>
            <a:r>
              <a:rPr lang="en-US" sz="2400" dirty="0" err="1"/>
              <a:t>Aktivasi</a:t>
            </a:r>
            <a:r>
              <a:rPr lang="en-US" sz="2400" dirty="0"/>
              <a:t> </a:t>
            </a:r>
            <a:r>
              <a:rPr lang="en-US" sz="2400" dirty="0" err="1"/>
              <a:t>Tuton</a:t>
            </a:r>
            <a:r>
              <a:rPr lang="en-US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945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1A6F41C-3B0A-4B4D-8E03-7156079591E1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AKTIVASI TUTON (2)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839CD53-1970-4F65-9840-672278E571E8}"/>
              </a:ext>
            </a:extLst>
          </p:cNvPr>
          <p:cNvSpPr/>
          <p:nvPr/>
        </p:nvSpPr>
        <p:spPr>
          <a:xfrm>
            <a:off x="1059147" y="1996167"/>
            <a:ext cx="8570344" cy="357051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F075331-0369-4612-AA78-85043C1B014A}"/>
              </a:ext>
            </a:extLst>
          </p:cNvPr>
          <p:cNvSpPr txBox="1"/>
          <p:nvPr/>
        </p:nvSpPr>
        <p:spPr>
          <a:xfrm>
            <a:off x="1414404" y="2533195"/>
            <a:ext cx="82150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Setelah </a:t>
            </a:r>
            <a:r>
              <a:rPr lang="en-US" sz="2800" dirty="0" err="1">
                <a:latin typeface="+mn-lt"/>
              </a:rPr>
              <a:t>mengisi</a:t>
            </a:r>
            <a:r>
              <a:rPr lang="en-US" sz="2800" dirty="0">
                <a:latin typeface="+mn-lt"/>
              </a:rPr>
              <a:t> data </a:t>
            </a:r>
            <a:r>
              <a:rPr lang="en-US" sz="2800" dirty="0" err="1">
                <a:latin typeface="+mn-lt"/>
              </a:rPr>
              <a:t>aktivasi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Tuton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silahkan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cek</a:t>
            </a:r>
            <a:r>
              <a:rPr lang="en-US" sz="2800" dirty="0">
                <a:latin typeface="+mn-lt"/>
              </a:rPr>
              <a:t> Email Anda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+mn-lt"/>
              </a:rPr>
              <a:t>Klik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tautan</a:t>
            </a:r>
            <a:r>
              <a:rPr lang="en-US" sz="2800" dirty="0">
                <a:latin typeface="+mn-lt"/>
              </a:rPr>
              <a:t> (link) </a:t>
            </a:r>
            <a:r>
              <a:rPr lang="en-US" sz="2800" dirty="0" err="1">
                <a:latin typeface="+mn-lt"/>
              </a:rPr>
              <a:t>Aktivasi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Tuton</a:t>
            </a:r>
            <a:r>
              <a:rPr lang="en-US" sz="2800" dirty="0">
                <a:latin typeface="+mn-lt"/>
              </a:rPr>
              <a:t> pada Email Anda </a:t>
            </a:r>
            <a:r>
              <a:rPr lang="en-US" sz="2800" dirty="0" err="1">
                <a:latin typeface="+mn-lt"/>
              </a:rPr>
              <a:t>untuk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melakukan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konfirmasi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Aktivasi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Tuton</a:t>
            </a:r>
            <a:endParaRPr lang="en-US" sz="28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Login </a:t>
            </a:r>
            <a:r>
              <a:rPr lang="en-US" sz="2800" dirty="0" err="1">
                <a:latin typeface="+mn-lt"/>
              </a:rPr>
              <a:t>menggunakan</a:t>
            </a:r>
            <a:r>
              <a:rPr lang="en-US" sz="2800" dirty="0">
                <a:latin typeface="+mn-lt"/>
              </a:rPr>
              <a:t> username dan password pada website </a:t>
            </a:r>
            <a:r>
              <a:rPr lang="en-US" sz="2800" dirty="0" err="1">
                <a:latin typeface="+mn-lt"/>
              </a:rPr>
              <a:t>Tuton</a:t>
            </a:r>
            <a:r>
              <a:rPr lang="en-US" sz="2800" dirty="0">
                <a:latin typeface="+mn-lt"/>
              </a:rPr>
              <a:t> (</a:t>
            </a:r>
            <a:r>
              <a:rPr lang="en-US" sz="2800" dirty="0">
                <a:latin typeface="+mn-lt"/>
                <a:hlinkClick r:id="rId2"/>
              </a:rPr>
              <a:t>http://elearning.ut.ac.id/</a:t>
            </a:r>
            <a:r>
              <a:rPr lang="en-US" sz="2800" dirty="0"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5701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030E384-9222-4B84-96C3-165C0B3083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41" r="2366" b="6653"/>
          <a:stretch/>
        </p:blipFill>
        <p:spPr>
          <a:xfrm>
            <a:off x="358662" y="1465945"/>
            <a:ext cx="9971314" cy="51451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8503038-E612-45AF-836F-A03A965F626C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LOGIN TUTON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69B90A0C-BECE-4C5D-8AB2-3EC8D1091B39}"/>
              </a:ext>
            </a:extLst>
          </p:cNvPr>
          <p:cNvSpPr/>
          <p:nvPr/>
        </p:nvSpPr>
        <p:spPr>
          <a:xfrm>
            <a:off x="6244430" y="1710419"/>
            <a:ext cx="4085545" cy="1780724"/>
          </a:xfrm>
          <a:prstGeom prst="wedgeEllipseCallout">
            <a:avLst>
              <a:gd name="adj1" fmla="val -130410"/>
              <a:gd name="adj2" fmla="val -54997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Ketik</a:t>
            </a:r>
            <a:r>
              <a:rPr lang="en-US" sz="2400" dirty="0"/>
              <a:t> “elearning.ut.ac.id” pada </a:t>
            </a:r>
            <a:r>
              <a:rPr lang="en-US" sz="2400" dirty="0" err="1"/>
              <a:t>kolom</a:t>
            </a:r>
            <a:r>
              <a:rPr lang="en-US" sz="2400" dirty="0"/>
              <a:t> </a:t>
            </a:r>
            <a:r>
              <a:rPr lang="en-US" sz="2400" dirty="0" err="1"/>
              <a:t>alamat</a:t>
            </a:r>
            <a:r>
              <a:rPr lang="en-US" sz="2400" dirty="0"/>
              <a:t> </a:t>
            </a:r>
            <a:r>
              <a:rPr lang="en-US" sz="2400" dirty="0" err="1"/>
              <a:t>laman</a:t>
            </a:r>
            <a:endParaRPr lang="en-US" sz="2400" dirty="0"/>
          </a:p>
        </p:txBody>
      </p:sp>
      <p:sp>
        <p:nvSpPr>
          <p:cNvPr id="5" name="Oval Callout 2">
            <a:extLst>
              <a:ext uri="{FF2B5EF4-FFF2-40B4-BE49-F238E27FC236}">
                <a16:creationId xmlns="" xmlns:a16="http://schemas.microsoft.com/office/drawing/2014/main" id="{3AC582F7-911F-4C4B-8BA8-B4A552ED4455}"/>
              </a:ext>
            </a:extLst>
          </p:cNvPr>
          <p:cNvSpPr/>
          <p:nvPr/>
        </p:nvSpPr>
        <p:spPr>
          <a:xfrm>
            <a:off x="5874316" y="3735617"/>
            <a:ext cx="4085545" cy="2116814"/>
          </a:xfrm>
          <a:prstGeom prst="wedgeEllipseCallout">
            <a:avLst>
              <a:gd name="adj1" fmla="val -128989"/>
              <a:gd name="adj2" fmla="val -73744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Ketik</a:t>
            </a:r>
            <a:r>
              <a:rPr lang="en-US" sz="2400" dirty="0"/>
              <a:t> username </a:t>
            </a:r>
            <a:r>
              <a:rPr lang="en-US" sz="2400" dirty="0" err="1"/>
              <a:t>menggunakan</a:t>
            </a:r>
            <a:r>
              <a:rPr lang="en-US" sz="2400" dirty="0"/>
              <a:t> NIM dan password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tanggal</a:t>
            </a:r>
            <a:r>
              <a:rPr lang="en-US" sz="2400" dirty="0"/>
              <a:t> </a:t>
            </a:r>
            <a:r>
              <a:rPr lang="en-US" sz="2400" dirty="0" err="1"/>
              <a:t>lahir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496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435429" y="1316038"/>
            <a:ext cx="988422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>
                <a:latin typeface="+mn-lt"/>
              </a:rPr>
              <a:t>Aktivasi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akun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Tuton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dilakukan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sekali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saja</a:t>
            </a:r>
            <a:r>
              <a:rPr lang="en-US" altLang="en-US" sz="2400" dirty="0">
                <a:latin typeface="+mn-lt"/>
              </a:rPr>
              <a:t>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>
                <a:latin typeface="+mn-lt"/>
              </a:rPr>
              <a:t>Setiap</a:t>
            </a:r>
            <a:r>
              <a:rPr lang="en-US" altLang="en-US" sz="2400" dirty="0">
                <a:latin typeface="+mn-lt"/>
              </a:rPr>
              <a:t> semester </a:t>
            </a:r>
            <a:r>
              <a:rPr lang="en-US" altLang="en-US" sz="2400" dirty="0" err="1">
                <a:latin typeface="+mn-lt"/>
              </a:rPr>
              <a:t>mahasiswa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dapat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mengikuti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Tuton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sesuai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mata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kuliah</a:t>
            </a:r>
            <a:r>
              <a:rPr lang="en-US" altLang="en-US" sz="2400" dirty="0">
                <a:latin typeface="+mn-lt"/>
              </a:rPr>
              <a:t> yang </a:t>
            </a:r>
            <a:r>
              <a:rPr lang="en-US" altLang="en-US" sz="2400" dirty="0" err="1">
                <a:latin typeface="+mn-lt"/>
              </a:rPr>
              <a:t>diregistrasi</a:t>
            </a:r>
            <a:endParaRPr lang="en-US" altLang="en-US" sz="2400" dirty="0">
              <a:latin typeface="+mn-lt"/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>
                <a:latin typeface="+mn-lt"/>
              </a:rPr>
              <a:t>Mahasiswa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harus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melakukan</a:t>
            </a:r>
            <a:r>
              <a:rPr lang="en-US" altLang="en-US" sz="2400" dirty="0">
                <a:latin typeface="+mn-lt"/>
              </a:rPr>
              <a:t> login </a:t>
            </a:r>
            <a:r>
              <a:rPr lang="en-US" altLang="en-US" sz="2400" dirty="0" err="1">
                <a:latin typeface="+mn-lt"/>
              </a:rPr>
              <a:t>berkala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ke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sistem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Tuton</a:t>
            </a:r>
            <a:endParaRPr lang="en-US" altLang="en-US" sz="2400" dirty="0">
              <a:latin typeface="+mn-lt"/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>
                <a:latin typeface="+mn-lt"/>
              </a:rPr>
              <a:t>Mahasiswa</a:t>
            </a:r>
            <a:r>
              <a:rPr lang="en-US" altLang="en-US" sz="2400" dirty="0">
                <a:latin typeface="+mn-lt"/>
              </a:rPr>
              <a:t> yang </a:t>
            </a:r>
            <a:r>
              <a:rPr lang="en-US" altLang="en-US" sz="2400" dirty="0" err="1">
                <a:latin typeface="+mn-lt"/>
              </a:rPr>
              <a:t>tidak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aktif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lebih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dari</a:t>
            </a:r>
            <a:r>
              <a:rPr lang="en-US" altLang="en-US" sz="2400" dirty="0">
                <a:latin typeface="+mn-lt"/>
              </a:rPr>
              <a:t> 180 </a:t>
            </a:r>
            <a:r>
              <a:rPr lang="en-US" altLang="en-US" sz="2400" dirty="0" err="1">
                <a:latin typeface="+mn-lt"/>
              </a:rPr>
              <a:t>hari</a:t>
            </a:r>
            <a:r>
              <a:rPr lang="en-US" altLang="en-US" sz="2400" dirty="0">
                <a:latin typeface="+mn-lt"/>
              </a:rPr>
              <a:t> di </a:t>
            </a:r>
            <a:r>
              <a:rPr lang="en-US" altLang="en-US" sz="2400" dirty="0" err="1">
                <a:latin typeface="+mn-lt"/>
              </a:rPr>
              <a:t>Tuton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akan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b="1" dirty="0" err="1">
                <a:latin typeface="+mn-lt"/>
              </a:rPr>
              <a:t>dihapus</a:t>
            </a:r>
            <a:r>
              <a:rPr lang="en-US" altLang="en-US" sz="2400" b="1" dirty="0">
                <a:latin typeface="+mn-lt"/>
              </a:rPr>
              <a:t>!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>
                <a:latin typeface="+mn-lt"/>
              </a:rPr>
              <a:t>Jika</a:t>
            </a:r>
            <a:r>
              <a:rPr lang="en-US" altLang="en-US" sz="2400" dirty="0">
                <a:latin typeface="+mn-lt"/>
              </a:rPr>
              <a:t> di </a:t>
            </a:r>
            <a:r>
              <a:rPr lang="en-US" altLang="en-US" sz="2400" dirty="0" err="1">
                <a:latin typeface="+mn-lt"/>
              </a:rPr>
              <a:t>hapus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mahasiswa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tidak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dapat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mengikuti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tuton</a:t>
            </a:r>
            <a:r>
              <a:rPr lang="en-US" altLang="en-US" sz="2400" dirty="0">
                <a:latin typeface="+mn-lt"/>
              </a:rPr>
              <a:t> dan </a:t>
            </a:r>
            <a:r>
              <a:rPr lang="en-US" altLang="en-US" sz="2400" dirty="0" err="1">
                <a:latin typeface="+mn-lt"/>
              </a:rPr>
              <a:t>harus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melakukan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aktivasi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ulang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sesaui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rentang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waktu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jadwal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aktivasi</a:t>
            </a:r>
            <a:r>
              <a:rPr lang="en-US" altLang="en-US" sz="2400" dirty="0">
                <a:latin typeface="+mn-lt"/>
              </a:rPr>
              <a:t> yang </a:t>
            </a:r>
            <a:r>
              <a:rPr lang="en-US" altLang="en-US" sz="2400" dirty="0" err="1">
                <a:latin typeface="+mn-lt"/>
              </a:rPr>
              <a:t>berlaku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dikalender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akademik</a:t>
            </a:r>
            <a:endParaRPr lang="en-US" altLang="en-US" sz="2400" dirty="0">
              <a:latin typeface="+mn-lt"/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>
                <a:latin typeface="+mn-lt"/>
              </a:rPr>
              <a:t>Keterlambatan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aktivasi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mengakibatkan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mahasiswa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b="1" dirty="0" err="1">
                <a:latin typeface="+mn-lt"/>
              </a:rPr>
              <a:t>tidak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bisa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mengikuti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tuton</a:t>
            </a:r>
            <a:r>
              <a:rPr lang="en-US" altLang="en-US" sz="2400" dirty="0">
                <a:latin typeface="+mn-lt"/>
              </a:rPr>
              <a:t>!! 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>
                <a:latin typeface="+mn-lt"/>
              </a:rPr>
              <a:t>Mahasiswa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harus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registrasi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matakuliah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Tuton</a:t>
            </a:r>
            <a:r>
              <a:rPr lang="en-US" altLang="en-US" sz="2400" dirty="0">
                <a:latin typeface="+mn-lt"/>
              </a:rPr>
              <a:t> pada sia.ut.ac.id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>
                <a:latin typeface="+mn-lt"/>
              </a:rPr>
              <a:t>Mahasiswa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harus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mengisi</a:t>
            </a:r>
            <a:r>
              <a:rPr lang="en-US" altLang="en-US" sz="2400" dirty="0">
                <a:latin typeface="+mn-lt"/>
              </a:rPr>
              <a:t> Form </a:t>
            </a:r>
            <a:r>
              <a:rPr lang="en-US" altLang="en-US" sz="2400" dirty="0" err="1">
                <a:latin typeface="+mn-lt"/>
              </a:rPr>
              <a:t>kesediaan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mengikuti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Tuton</a:t>
            </a:r>
            <a:r>
              <a:rPr lang="en-US" altLang="en-US" sz="2400" dirty="0">
                <a:latin typeface="+mn-lt"/>
              </a:rPr>
              <a:t> pada </a:t>
            </a:r>
            <a:r>
              <a:rPr lang="en-US" altLang="en-US" sz="2400" dirty="0" err="1">
                <a:latin typeface="+mn-lt"/>
              </a:rPr>
              <a:t>halaman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Tuton</a:t>
            </a:r>
            <a:endParaRPr lang="en-US" altLang="en-US" sz="2400" dirty="0">
              <a:latin typeface="+mn-lt"/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>
                <a:latin typeface="+mn-lt"/>
              </a:rPr>
              <a:t>Sampai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akhir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minggu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ketiga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tidak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aktif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maka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tidak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dapat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mengikuti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Tuton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kembali</a:t>
            </a:r>
            <a:r>
              <a:rPr lang="en-US" altLang="en-US" sz="2400" dirty="0">
                <a:latin typeface="+mn-lt"/>
              </a:rPr>
              <a:t> di semester </a:t>
            </a:r>
            <a:r>
              <a:rPr lang="en-US" altLang="en-US" sz="2400" dirty="0" err="1">
                <a:latin typeface="+mn-lt"/>
              </a:rPr>
              <a:t>berjalan</a:t>
            </a:r>
            <a:r>
              <a:rPr lang="en-US" altLang="en-US" sz="2400" dirty="0">
                <a:latin typeface="+mn-lt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9A9BF7D-30F2-4380-873A-C2298B3D1D0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HAL PENTING YANG PERLU DIKETAHUI PADA TUTON!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29D82653-7320-4D13-B769-297DC857F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-10000"/>
          </a:blip>
          <a:srcRect l="23984" t="15172" r="24925" b="8481"/>
          <a:stretch/>
        </p:blipFill>
        <p:spPr bwMode="auto">
          <a:xfrm>
            <a:off x="708140" y="1312323"/>
            <a:ext cx="7099300" cy="5964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8503038-E612-45AF-836F-A03A965F626C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MENGISI FORM KESEDIAAN MENGIKUTI TUTON (1)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69B90A0C-BECE-4C5D-8AB2-3EC8D1091B39}"/>
              </a:ext>
            </a:extLst>
          </p:cNvPr>
          <p:cNvSpPr/>
          <p:nvPr/>
        </p:nvSpPr>
        <p:spPr>
          <a:xfrm>
            <a:off x="7171530" y="1312323"/>
            <a:ext cx="3318670" cy="1780724"/>
          </a:xfrm>
          <a:prstGeom prst="wedgeEllipseCallout">
            <a:avLst>
              <a:gd name="adj1" fmla="val -126190"/>
              <a:gd name="adj2" fmla="val 46634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“FORMULIR KESEDIAAN MENGIKUTI TUTON”</a:t>
            </a:r>
          </a:p>
        </p:txBody>
      </p:sp>
    </p:spTree>
    <p:extLst>
      <p:ext uri="{BB962C8B-B14F-4D97-AF65-F5344CB8AC3E}">
        <p14:creationId xmlns:p14="http://schemas.microsoft.com/office/powerpoint/2010/main" val="219596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D81B1B0E-47EF-41A5-B9E2-9AC10ADD7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 l="24078" t="19003" r="3683" b="33250"/>
          <a:stretch>
            <a:fillRect/>
          </a:stretch>
        </p:blipFill>
        <p:spPr bwMode="auto">
          <a:xfrm>
            <a:off x="781050" y="2724150"/>
            <a:ext cx="93980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8503038-E612-45AF-836F-A03A965F626C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MENGISI FORM KESEDIAAN MENGIKUTI TUTON (2)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69B90A0C-BECE-4C5D-8AB2-3EC8D1091B39}"/>
              </a:ext>
            </a:extLst>
          </p:cNvPr>
          <p:cNvSpPr/>
          <p:nvPr/>
        </p:nvSpPr>
        <p:spPr>
          <a:xfrm>
            <a:off x="781050" y="1835944"/>
            <a:ext cx="3318670" cy="729734"/>
          </a:xfrm>
          <a:prstGeom prst="wedgeEllipseCallout">
            <a:avLst>
              <a:gd name="adj1" fmla="val 32814"/>
              <a:gd name="adj2" fmla="val 404305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Ya</a:t>
            </a:r>
            <a:r>
              <a:rPr lang="en-US" sz="2400" dirty="0"/>
              <a:t>”</a:t>
            </a:r>
          </a:p>
        </p:txBody>
      </p:sp>
      <p:sp>
        <p:nvSpPr>
          <p:cNvPr id="7" name="Oval Callout 2">
            <a:extLst>
              <a:ext uri="{FF2B5EF4-FFF2-40B4-BE49-F238E27FC236}">
                <a16:creationId xmlns="" xmlns:a16="http://schemas.microsoft.com/office/drawing/2014/main" id="{D54AFF1A-FEC2-49F1-B8E5-52871618EB43}"/>
              </a:ext>
            </a:extLst>
          </p:cNvPr>
          <p:cNvSpPr/>
          <p:nvPr/>
        </p:nvSpPr>
        <p:spPr>
          <a:xfrm>
            <a:off x="4929585" y="1651000"/>
            <a:ext cx="3318670" cy="886639"/>
          </a:xfrm>
          <a:prstGeom prst="wedgeEllipseCallout">
            <a:avLst>
              <a:gd name="adj1" fmla="val -52716"/>
              <a:gd name="adj2" fmla="val 383627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Simpan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063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04863" y="2071201"/>
            <a:ext cx="9377362" cy="2511425"/>
          </a:xfrm>
          <a:prstGeom prst="roundRect">
            <a:avLst/>
          </a:prstGeom>
          <a:solidFill>
            <a:srgbClr val="F8F8F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36" name="TextBox 2"/>
          <p:cNvSpPr txBox="1">
            <a:spLocks noChangeArrowheads="1"/>
          </p:cNvSpPr>
          <p:nvPr/>
        </p:nvSpPr>
        <p:spPr bwMode="auto">
          <a:xfrm>
            <a:off x="1027113" y="2168039"/>
            <a:ext cx="90566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b="1">
                <a:solidFill>
                  <a:srgbClr val="FF0000"/>
                </a:solidFill>
              </a:rPr>
              <a:t>Mahasiswa harus registrasi matakuliah Tuton pada sia.ut.ac.id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b="1">
                <a:solidFill>
                  <a:srgbClr val="FF0000"/>
                </a:solidFill>
              </a:rPr>
              <a:t>Mahasiswa harus mengisi Form kesediaan mengikuti Tuton pada halaman Tuton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b="1">
                <a:solidFill>
                  <a:srgbClr val="FF0000"/>
                </a:solidFill>
              </a:rPr>
              <a:t>Sampai akhir minggu ketiga tidak aktif maka tidak dapat mengikuti Tuton kembali di semester berjalan </a:t>
            </a:r>
          </a:p>
        </p:txBody>
      </p:sp>
      <p:pic>
        <p:nvPicPr>
          <p:cNvPr id="18438" name="Picture 6" descr="C:\Users\Mira\Pictures\Zootopia_Party_Alert_emotico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5442" y="4476264"/>
            <a:ext cx="2864758" cy="2864758"/>
          </a:xfrm>
          <a:prstGeom prst="rect">
            <a:avLst/>
          </a:prstGeom>
          <a:noFill/>
        </p:spPr>
      </p:pic>
      <p:pic>
        <p:nvPicPr>
          <p:cNvPr id="18439" name="Picture 7" descr="C:\Users\Mira\Downloads\coollogo_com-2150824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5773" y="5016047"/>
            <a:ext cx="3403600" cy="1333369"/>
          </a:xfrm>
          <a:prstGeom prst="rect">
            <a:avLst/>
          </a:prstGeom>
          <a:noFill/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3398EF2-923C-4125-965D-AEA5058151CD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HAL PENTING PADA TUTON!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8E79D31-8FB4-49DD-8FC3-8DBDEADBD2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08" r="26927" b="6446"/>
          <a:stretch/>
        </p:blipFill>
        <p:spPr>
          <a:xfrm>
            <a:off x="674913" y="1738993"/>
            <a:ext cx="8500047" cy="53004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KELAS TUTON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4585096" y="1161143"/>
            <a:ext cx="3629990" cy="1307584"/>
          </a:xfrm>
          <a:prstGeom prst="wedgeEllipseCallout">
            <a:avLst>
              <a:gd name="adj1" fmla="val -85271"/>
              <a:gd name="adj2" fmla="val 9894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Tuton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diakses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422" y="1917972"/>
            <a:ext cx="5593589" cy="388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3"/>
          <p:cNvSpPr txBox="1">
            <a:spLocks noChangeArrowheads="1"/>
          </p:cNvSpPr>
          <p:nvPr/>
        </p:nvSpPr>
        <p:spPr bwMode="auto">
          <a:xfrm>
            <a:off x="6244431" y="3255122"/>
            <a:ext cx="3706292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/>
              <a:t>Aplikasi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tersedia</a:t>
            </a:r>
            <a:r>
              <a:rPr lang="en-US" altLang="en-US" sz="2400" dirty="0"/>
              <a:t> pada google </a:t>
            </a:r>
            <a:r>
              <a:rPr lang="en-US" altLang="en-US" sz="2400" dirty="0" err="1"/>
              <a:t>playstore</a:t>
            </a:r>
            <a:r>
              <a:rPr lang="en-US" altLang="en-US" sz="2400" dirty="0"/>
              <a:t>.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dirty="0" err="1"/>
              <a:t>Gunakan</a:t>
            </a:r>
            <a:r>
              <a:rPr lang="en-US" altLang="en-US" sz="2400" dirty="0"/>
              <a:t> kata </a:t>
            </a:r>
            <a:r>
              <a:rPr lang="en-US" altLang="en-US" sz="2400" dirty="0" err="1"/>
              <a:t>kunci</a:t>
            </a:r>
            <a:r>
              <a:rPr lang="en-US" altLang="en-US" sz="2400" dirty="0"/>
              <a:t> UT Online Mobile</a:t>
            </a:r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1575771" y="5973881"/>
            <a:ext cx="2549264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Video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81D20CE-012F-4594-AC67-0D780F28B00E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APLIKASI TUTON PADA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ANDROID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(1)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622E56B-A6BD-4E1C-A0CE-8A18EE9EA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663" y="1233426"/>
            <a:ext cx="3315549" cy="5894309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1998663" y="3568065"/>
            <a:ext cx="2399734" cy="1469118"/>
          </a:xfrm>
          <a:prstGeom prst="wedgeEllipseCallout">
            <a:avLst>
              <a:gd name="adj1" fmla="val 92192"/>
              <a:gd name="adj2" fmla="val 152226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menu “Play Store”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81D20CE-012F-4594-AC67-0D780F28B00E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APLIKASI TUTON PADA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ANDROID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(2)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66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63" y="1379604"/>
            <a:ext cx="3169465" cy="5634605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6013473" y="1815465"/>
            <a:ext cx="2399734" cy="1965960"/>
          </a:xfrm>
          <a:prstGeom prst="wedgeEllipseCallout">
            <a:avLst>
              <a:gd name="adj1" fmla="val -125588"/>
              <a:gd name="adj2" fmla="val -43013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Ketik</a:t>
            </a:r>
            <a:r>
              <a:rPr lang="en-US" sz="2400" dirty="0"/>
              <a:t> </a:t>
            </a:r>
            <a:r>
              <a:rPr lang="en-US" sz="2400" dirty="0" smtClean="0"/>
              <a:t>”</a:t>
            </a:r>
            <a:r>
              <a:rPr lang="id-ID" sz="2400" dirty="0" smtClean="0"/>
              <a:t>ut online mobile learning”</a:t>
            </a: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81D20CE-012F-4594-AC67-0D780F28B00E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APLIKASI TUTON PADA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ANDROID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(3)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200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799" y="1454632"/>
            <a:ext cx="3127262" cy="5559577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6013473" y="1815465"/>
            <a:ext cx="2399734" cy="1965960"/>
          </a:xfrm>
          <a:prstGeom prst="wedgeEllipseCallout">
            <a:avLst>
              <a:gd name="adj1" fmla="val -87435"/>
              <a:gd name="adj2" fmla="val 66229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“INSTAL”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81D20CE-012F-4594-AC67-0D780F28B00E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APLIKASI TUTON PADA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ANDROID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(4)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685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123" y="1308295"/>
            <a:ext cx="3241229" cy="5762185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6013473" y="1815465"/>
            <a:ext cx="2399734" cy="1965960"/>
          </a:xfrm>
          <a:prstGeom prst="wedgeEllipseCallout">
            <a:avLst>
              <a:gd name="adj1" fmla="val -97449"/>
              <a:gd name="adj2" fmla="val 139396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“TERIMA”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81D20CE-012F-4594-AC67-0D780F28B00E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APLIKASI TUTON PADA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ANDROID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(5)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314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663" y="1309027"/>
            <a:ext cx="3232904" cy="5747385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6013473" y="1815465"/>
            <a:ext cx="2399734" cy="1965960"/>
          </a:xfrm>
          <a:prstGeom prst="wedgeEllipseCallout">
            <a:avLst>
              <a:gd name="adj1" fmla="val -105070"/>
              <a:gd name="adj2" fmla="val 62294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“BUKA”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81D20CE-012F-4594-AC67-0D780F28B00E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APLIKASI TUTON PADA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ANDROID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(6)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410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81D20CE-012F-4594-AC67-0D780F28B00E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APLIKASI TUTON PADA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ANDROID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(7)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734" y="1378042"/>
            <a:ext cx="3225736" cy="5734642"/>
          </a:xfrm>
          <a:prstGeom prst="rect">
            <a:avLst/>
          </a:prstGeom>
        </p:spPr>
      </p:pic>
      <p:sp>
        <p:nvSpPr>
          <p:cNvPr id="4" name="Oval Callout 2">
            <a:extLst>
              <a:ext uri="{FF2B5EF4-FFF2-40B4-BE49-F238E27FC236}">
                <a16:creationId xmlns="" xmlns:a16="http://schemas.microsoft.com/office/drawing/2014/main" id="{9678C5E3-4CEF-4EC7-9077-CEC0D60B1373}"/>
              </a:ext>
            </a:extLst>
          </p:cNvPr>
          <p:cNvSpPr/>
          <p:nvPr/>
        </p:nvSpPr>
        <p:spPr>
          <a:xfrm>
            <a:off x="5738215" y="2079079"/>
            <a:ext cx="3785613" cy="2348572"/>
          </a:xfrm>
          <a:prstGeom prst="wedgeEllipseCallout">
            <a:avLst>
              <a:gd name="adj1" fmla="val -99931"/>
              <a:gd name="adj2" fmla="val 2012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Ketik</a:t>
            </a:r>
            <a:r>
              <a:rPr lang="en-US" sz="2400" dirty="0"/>
              <a:t> username </a:t>
            </a:r>
            <a:r>
              <a:rPr lang="en-US" sz="2400" dirty="0" err="1"/>
              <a:t>menggunakan</a:t>
            </a:r>
            <a:r>
              <a:rPr lang="en-US" sz="2400" dirty="0"/>
              <a:t> NIM </a:t>
            </a:r>
            <a:r>
              <a:rPr lang="en-US" sz="2400" dirty="0" err="1"/>
              <a:t>dan</a:t>
            </a:r>
            <a:r>
              <a:rPr lang="en-US" sz="2400" dirty="0"/>
              <a:t> password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tanggal</a:t>
            </a:r>
            <a:r>
              <a:rPr lang="en-US" sz="2400" dirty="0"/>
              <a:t> </a:t>
            </a:r>
            <a:r>
              <a:rPr lang="en-US" sz="2400" dirty="0" err="1"/>
              <a:t>lahir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945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81D20CE-012F-4594-AC67-0D780F28B00E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APLIKASI TUTON PADA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ANDROID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 (8)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67"/>
          <a:stretch/>
        </p:blipFill>
        <p:spPr>
          <a:xfrm>
            <a:off x="1880837" y="1161143"/>
            <a:ext cx="3693126" cy="5464740"/>
          </a:xfrm>
          <a:prstGeom prst="rect">
            <a:avLst/>
          </a:prstGeom>
        </p:spPr>
      </p:pic>
      <p:sp>
        <p:nvSpPr>
          <p:cNvPr id="9" name="Oval Callout 2">
            <a:extLst>
              <a:ext uri="{FF2B5EF4-FFF2-40B4-BE49-F238E27FC236}">
                <a16:creationId xmlns=""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6244431" y="2385032"/>
            <a:ext cx="3629990" cy="1307584"/>
          </a:xfrm>
          <a:prstGeom prst="wedgeEllipseCallout">
            <a:avLst>
              <a:gd name="adj1" fmla="val -85271"/>
              <a:gd name="adj2" fmla="val 9894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Tuton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diakses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2653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F666EFB-E8FF-41EA-9798-8E166BEAD238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LATIHAN MANDIRI (1)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BD75FAF-EE32-4B3C-A342-C952C9C712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191" r="2807" b="7680"/>
          <a:stretch/>
        </p:blipFill>
        <p:spPr>
          <a:xfrm>
            <a:off x="304800" y="2193858"/>
            <a:ext cx="10109200" cy="43934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48A3341-9D62-43D0-90ED-CF140376EA57}"/>
              </a:ext>
            </a:extLst>
          </p:cNvPr>
          <p:cNvSpPr/>
          <p:nvPr/>
        </p:nvSpPr>
        <p:spPr bwMode="auto">
          <a:xfrm>
            <a:off x="7911965" y="2242817"/>
            <a:ext cx="1254895" cy="1698173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Callout 4">
            <a:extLst>
              <a:ext uri="{FF2B5EF4-FFF2-40B4-BE49-F238E27FC236}">
                <a16:creationId xmlns="" xmlns:a16="http://schemas.microsoft.com/office/drawing/2014/main" id="{15FCFDFF-5703-471F-8ACB-00A9035F9D29}"/>
              </a:ext>
            </a:extLst>
          </p:cNvPr>
          <p:cNvSpPr/>
          <p:nvPr/>
        </p:nvSpPr>
        <p:spPr>
          <a:xfrm>
            <a:off x="2776675" y="1449158"/>
            <a:ext cx="4727212" cy="1306739"/>
          </a:xfrm>
          <a:prstGeom prst="wedgeEllipseCallout">
            <a:avLst>
              <a:gd name="adj1" fmla="val 84998"/>
              <a:gd name="adj2" fmla="val 142388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LATIHAN MANDIRI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0C2E957-A578-4FFC-A7A4-A5CDC5331671}"/>
              </a:ext>
            </a:extLst>
          </p:cNvPr>
          <p:cNvSpPr/>
          <p:nvPr/>
        </p:nvSpPr>
        <p:spPr bwMode="auto">
          <a:xfrm>
            <a:off x="9166860" y="3854897"/>
            <a:ext cx="1216978" cy="279400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04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F666EFB-E8FF-41EA-9798-8E166BEAD238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LATIHAN MANDIRI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2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489" y="1336615"/>
            <a:ext cx="3155398" cy="5609597"/>
          </a:xfrm>
          <a:prstGeom prst="rect">
            <a:avLst/>
          </a:prstGeom>
        </p:spPr>
      </p:pic>
      <p:sp>
        <p:nvSpPr>
          <p:cNvPr id="6" name="Oval Callout 4">
            <a:extLst>
              <a:ext uri="{FF2B5EF4-FFF2-40B4-BE49-F238E27FC236}">
                <a16:creationId xmlns="" xmlns:a16="http://schemas.microsoft.com/office/drawing/2014/main" id="{15FCFDFF-5703-471F-8ACB-00A9035F9D29}"/>
              </a:ext>
            </a:extLst>
          </p:cNvPr>
          <p:cNvSpPr/>
          <p:nvPr/>
        </p:nvSpPr>
        <p:spPr>
          <a:xfrm>
            <a:off x="5047431" y="1941527"/>
            <a:ext cx="4727212" cy="1306739"/>
          </a:xfrm>
          <a:prstGeom prst="wedgeEllipseCallout">
            <a:avLst>
              <a:gd name="adj1" fmla="val -92960"/>
              <a:gd name="adj2" fmla="val 21774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LATIHAN MANDIRI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48A3341-9D62-43D0-90ED-CF140376EA57}"/>
              </a:ext>
            </a:extLst>
          </p:cNvPr>
          <p:cNvSpPr/>
          <p:nvPr/>
        </p:nvSpPr>
        <p:spPr bwMode="auto">
          <a:xfrm>
            <a:off x="1737419" y="2046256"/>
            <a:ext cx="1976452" cy="4899956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729948" y="4496234"/>
            <a:ext cx="3362178" cy="11676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Tampilan website UT di Smartphone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3518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/>
          <p:cNvPicPr>
            <a:picLocks noChangeAspect="1"/>
          </p:cNvPicPr>
          <p:nvPr/>
        </p:nvPicPr>
        <p:blipFill rotWithShape="1">
          <a:blip r:embed="rId2"/>
          <a:srcRect l="11678" t="12091" r="13094" b="18334"/>
          <a:stretch/>
        </p:blipFill>
        <p:spPr bwMode="auto">
          <a:xfrm>
            <a:off x="1088571" y="1386568"/>
            <a:ext cx="8040915" cy="5261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>
            <a:extLst/>
          </p:cNvPr>
          <p:cNvSpPr/>
          <p:nvPr/>
        </p:nvSpPr>
        <p:spPr>
          <a:xfrm>
            <a:off x="567192" y="3737882"/>
            <a:ext cx="3656466" cy="216897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Callout 2">
            <a:extLst>
              <a:ext uri="{FF2B5EF4-FFF2-40B4-BE49-F238E27FC236}">
                <a16:creationId xmlns="" xmlns:a16="http://schemas.microsoft.com/office/drawing/2014/main" id="{9ED39A44-33C6-48BB-84CC-E9BA242F21CE}"/>
              </a:ext>
            </a:extLst>
          </p:cNvPr>
          <p:cNvSpPr/>
          <p:nvPr/>
        </p:nvSpPr>
        <p:spPr>
          <a:xfrm>
            <a:off x="5344319" y="1386568"/>
            <a:ext cx="3629990" cy="1307584"/>
          </a:xfrm>
          <a:prstGeom prst="wedgeEllipseCallout">
            <a:avLst>
              <a:gd name="adj1" fmla="val -85271"/>
              <a:gd name="adj2" fmla="val 9894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Fakultas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B15FBE4-1C36-4B07-869E-3CEAE3A06B22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LATIHAN MANDIRI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3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52248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/>
          </p:cNvPicPr>
          <p:nvPr/>
        </p:nvPicPr>
        <p:blipFill rotWithShape="1">
          <a:blip r:embed="rId2"/>
          <a:srcRect l="11465" t="47403" r="12822"/>
          <a:stretch/>
        </p:blipFill>
        <p:spPr bwMode="auto">
          <a:xfrm>
            <a:off x="1025332" y="2024289"/>
            <a:ext cx="8637974" cy="424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>
            <a:extLst/>
          </p:cNvPr>
          <p:cNvSpPr/>
          <p:nvPr/>
        </p:nvSpPr>
        <p:spPr>
          <a:xfrm>
            <a:off x="799566" y="2010456"/>
            <a:ext cx="2449513" cy="447516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Callout 2">
            <a:extLst>
              <a:ext uri="{FF2B5EF4-FFF2-40B4-BE49-F238E27FC236}">
                <a16:creationId xmlns="" xmlns:a16="http://schemas.microsoft.com/office/drawing/2014/main" id="{EFC50A1C-AC25-434E-A088-8647FCF71F9A}"/>
              </a:ext>
            </a:extLst>
          </p:cNvPr>
          <p:cNvSpPr/>
          <p:nvPr/>
        </p:nvSpPr>
        <p:spPr>
          <a:xfrm>
            <a:off x="4647633" y="1763940"/>
            <a:ext cx="3629990" cy="1307584"/>
          </a:xfrm>
          <a:prstGeom prst="wedgeEllipseCallout">
            <a:avLst>
              <a:gd name="adj1" fmla="val -85271"/>
              <a:gd name="adj2" fmla="val 9894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</a:t>
            </a:r>
            <a:r>
              <a:rPr lang="en-US" sz="2400" dirty="0" err="1"/>
              <a:t>Matakuliah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1765D4C-5FA3-47E5-AC38-A2C618AF9325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LATIHAN MANDIRI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4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3081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/>
          <p:cNvPicPr>
            <a:picLocks noChangeAspect="1"/>
          </p:cNvPicPr>
          <p:nvPr/>
        </p:nvPicPr>
        <p:blipFill rotWithShape="1">
          <a:blip r:embed="rId2"/>
          <a:srcRect l="11406" t="13434" r="10513" b="28032"/>
          <a:stretch/>
        </p:blipFill>
        <p:spPr bwMode="auto">
          <a:xfrm>
            <a:off x="1171462" y="1959429"/>
            <a:ext cx="8345714" cy="4426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>
            <a:extLst/>
          </p:cNvPr>
          <p:cNvSpPr/>
          <p:nvPr/>
        </p:nvSpPr>
        <p:spPr>
          <a:xfrm>
            <a:off x="4111625" y="4485595"/>
            <a:ext cx="2465388" cy="134302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Callout 2">
            <a:extLst>
              <a:ext uri="{FF2B5EF4-FFF2-40B4-BE49-F238E27FC236}">
                <a16:creationId xmlns="" xmlns:a16="http://schemas.microsoft.com/office/drawing/2014/main" id="{9E1E0617-8E24-4BF9-9BF0-92844EFD062B}"/>
              </a:ext>
            </a:extLst>
          </p:cNvPr>
          <p:cNvSpPr/>
          <p:nvPr/>
        </p:nvSpPr>
        <p:spPr>
          <a:xfrm>
            <a:off x="6752204" y="2894302"/>
            <a:ext cx="3629990" cy="1307584"/>
          </a:xfrm>
          <a:prstGeom prst="wedgeEllipseCallout">
            <a:avLst>
              <a:gd name="adj1" fmla="val -85271"/>
              <a:gd name="adj2" fmla="val 9894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“Download” </a:t>
            </a:r>
            <a:r>
              <a:rPr lang="en-US" sz="2400" dirty="0" err="1"/>
              <a:t>atau</a:t>
            </a:r>
            <a:r>
              <a:rPr lang="en-US" sz="2400" dirty="0"/>
              <a:t> “</a:t>
            </a:r>
            <a:r>
              <a:rPr lang="en-US" sz="2400" dirty="0" err="1"/>
              <a:t>Kerjakan</a:t>
            </a:r>
            <a:r>
              <a:rPr lang="en-US" sz="2400" dirty="0"/>
              <a:t>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CBC6D26-2038-4345-BEFB-02DC4135E985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LATIHAN MANDIRI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5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25767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ChangeAspect="1"/>
          </p:cNvPicPr>
          <p:nvPr/>
        </p:nvPicPr>
        <p:blipFill rotWithShape="1">
          <a:blip r:embed="rId2"/>
          <a:srcRect t="14448" r="16760" b="16094"/>
          <a:stretch/>
        </p:blipFill>
        <p:spPr bwMode="auto">
          <a:xfrm>
            <a:off x="895690" y="1347908"/>
            <a:ext cx="8897257" cy="525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>
            <a:extLst/>
          </p:cNvPr>
          <p:cNvSpPr/>
          <p:nvPr/>
        </p:nvSpPr>
        <p:spPr>
          <a:xfrm>
            <a:off x="609600" y="1576722"/>
            <a:ext cx="1155032" cy="525303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Callout 2">
            <a:extLst>
              <a:ext uri="{FF2B5EF4-FFF2-40B4-BE49-F238E27FC236}">
                <a16:creationId xmlns="" xmlns:a16="http://schemas.microsoft.com/office/drawing/2014/main" id="{EDD8DE0E-2DC8-42BF-AF50-D7083BD78470}"/>
              </a:ext>
            </a:extLst>
          </p:cNvPr>
          <p:cNvSpPr/>
          <p:nvPr/>
        </p:nvSpPr>
        <p:spPr>
          <a:xfrm>
            <a:off x="2721816" y="1880593"/>
            <a:ext cx="3629990" cy="1307584"/>
          </a:xfrm>
          <a:prstGeom prst="wedgeEllipseCallout">
            <a:avLst>
              <a:gd name="adj1" fmla="val -85271"/>
              <a:gd name="adj2" fmla="val 9894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soal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dikerjakan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2B516A2-3ACE-4B1D-A601-F8B33F9AB174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LATIHAN MANDIRI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6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15526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50" y="1093788"/>
            <a:ext cx="4376738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6725" y="1093788"/>
            <a:ext cx="3792538" cy="313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9013" y="4673600"/>
            <a:ext cx="5287962" cy="276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>
            <a:extLst/>
          </p:cNvPr>
          <p:cNvSpPr/>
          <p:nvPr/>
        </p:nvSpPr>
        <p:spPr>
          <a:xfrm>
            <a:off x="4799013" y="2166938"/>
            <a:ext cx="547687" cy="4968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Down Arrow 6">
            <a:extLst/>
          </p:cNvPr>
          <p:cNvSpPr/>
          <p:nvPr/>
        </p:nvSpPr>
        <p:spPr>
          <a:xfrm>
            <a:off x="7442200" y="4232275"/>
            <a:ext cx="350838" cy="44132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C699FC4-F23C-442A-89CA-C05804C01BC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LATIHAN MANDIRI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7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29612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4F24A52-D3E3-4FB4-A7A5-7FA7CA752F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24" r="1857" b="6123"/>
          <a:stretch/>
        </p:blipFill>
        <p:spPr>
          <a:xfrm>
            <a:off x="304800" y="1766746"/>
            <a:ext cx="10185400" cy="47351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F666EFB-E8FF-41EA-9798-8E166BEAD238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SUAKA UT(1)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48A3341-9D62-43D0-90ED-CF140376EA57}"/>
              </a:ext>
            </a:extLst>
          </p:cNvPr>
          <p:cNvSpPr/>
          <p:nvPr/>
        </p:nvSpPr>
        <p:spPr bwMode="auto">
          <a:xfrm>
            <a:off x="7911966" y="2242818"/>
            <a:ext cx="1216978" cy="1538608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Callout 4">
            <a:extLst>
              <a:ext uri="{FF2B5EF4-FFF2-40B4-BE49-F238E27FC236}">
                <a16:creationId xmlns="" xmlns:a16="http://schemas.microsoft.com/office/drawing/2014/main" id="{15FCFDFF-5703-471F-8ACB-00A9035F9D29}"/>
              </a:ext>
            </a:extLst>
          </p:cNvPr>
          <p:cNvSpPr/>
          <p:nvPr/>
        </p:nvSpPr>
        <p:spPr>
          <a:xfrm>
            <a:off x="1272727" y="1345641"/>
            <a:ext cx="4727212" cy="1306739"/>
          </a:xfrm>
          <a:prstGeom prst="wedgeEllipseCallout">
            <a:avLst>
              <a:gd name="adj1" fmla="val 91361"/>
              <a:gd name="adj2" fmla="val 10648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SUAKA UT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0C2E957-A578-4FFC-A7A4-A5CDC5331671}"/>
              </a:ext>
            </a:extLst>
          </p:cNvPr>
          <p:cNvSpPr/>
          <p:nvPr/>
        </p:nvSpPr>
        <p:spPr bwMode="auto">
          <a:xfrm>
            <a:off x="9128944" y="3356809"/>
            <a:ext cx="1254894" cy="1538608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8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91"/>
          <a:stretch/>
        </p:blipFill>
        <p:spPr>
          <a:xfrm>
            <a:off x="1998663" y="1428470"/>
            <a:ext cx="3296075" cy="47878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F666EFB-E8FF-41EA-9798-8E166BEAD238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SUAKA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UT(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2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48A3341-9D62-43D0-90ED-CF140376EA57}"/>
              </a:ext>
            </a:extLst>
          </p:cNvPr>
          <p:cNvSpPr/>
          <p:nvPr/>
        </p:nvSpPr>
        <p:spPr bwMode="auto">
          <a:xfrm>
            <a:off x="2011288" y="2355360"/>
            <a:ext cx="2283201" cy="2934092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Callout 4">
            <a:extLst>
              <a:ext uri="{FF2B5EF4-FFF2-40B4-BE49-F238E27FC236}">
                <a16:creationId xmlns="" xmlns:a16="http://schemas.microsoft.com/office/drawing/2014/main" id="{15FCFDFF-5703-471F-8ACB-00A9035F9D29}"/>
              </a:ext>
            </a:extLst>
          </p:cNvPr>
          <p:cNvSpPr/>
          <p:nvPr/>
        </p:nvSpPr>
        <p:spPr>
          <a:xfrm>
            <a:off x="5577442" y="2020890"/>
            <a:ext cx="3538423" cy="1608575"/>
          </a:xfrm>
          <a:prstGeom prst="wedgeEllipseCallout">
            <a:avLst>
              <a:gd name="adj1" fmla="val -107460"/>
              <a:gd name="adj2" fmla="val -12941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endParaRPr lang="id-ID" sz="2400" dirty="0" smtClean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en-US" sz="2400" dirty="0" smtClean="0">
                <a:solidFill>
                  <a:srgbClr val="002060"/>
                </a:solidFill>
              </a:rPr>
              <a:t>SUAKA </a:t>
            </a:r>
            <a:r>
              <a:rPr lang="en-US" sz="2400" dirty="0">
                <a:solidFill>
                  <a:srgbClr val="002060"/>
                </a:solidFill>
              </a:rPr>
              <a:t>UT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53687" y="4304714"/>
            <a:ext cx="3362178" cy="11676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Tampilan website UT di Smartphone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0304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59638C0-1E42-43AE-8D16-094AD84F8B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13" t="13299" r="14444" b="13415"/>
          <a:stretch/>
        </p:blipFill>
        <p:spPr>
          <a:xfrm>
            <a:off x="1064396" y="1470705"/>
            <a:ext cx="8559845" cy="48843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CFE6635-8F1D-4AF4-9533-A49FB1759F4E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HOME PAGE SUAKA UT</a:t>
            </a:r>
          </a:p>
        </p:txBody>
      </p:sp>
    </p:spTree>
    <p:extLst>
      <p:ext uri="{BB962C8B-B14F-4D97-AF65-F5344CB8AC3E}">
        <p14:creationId xmlns:p14="http://schemas.microsoft.com/office/powerpoint/2010/main" val="246140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87A5EB5-CAF2-419D-9A4B-CACB1590FF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8" r="1899" b="5651"/>
          <a:stretch/>
        </p:blipFill>
        <p:spPr>
          <a:xfrm>
            <a:off x="642778" y="1580012"/>
            <a:ext cx="9403081" cy="44028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03D98E0-6DDD-41EC-B69C-FE2F7E93D07E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HOME PAGE UT-TV</a:t>
            </a:r>
          </a:p>
        </p:txBody>
      </p:sp>
    </p:spTree>
    <p:extLst>
      <p:ext uri="{BB962C8B-B14F-4D97-AF65-F5344CB8AC3E}">
        <p14:creationId xmlns:p14="http://schemas.microsoft.com/office/powerpoint/2010/main" val="45894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486D755-6CDC-4C10-9F9A-30B0484FB7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8" b="5651"/>
          <a:stretch/>
        </p:blipFill>
        <p:spPr>
          <a:xfrm>
            <a:off x="1310640" y="1363027"/>
            <a:ext cx="8598750" cy="48367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901D8EE-707A-4E28-A15E-53E17EB5055F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HOME PAGE UT RADIO</a:t>
            </a:r>
          </a:p>
        </p:txBody>
      </p:sp>
    </p:spTree>
    <p:extLst>
      <p:ext uri="{BB962C8B-B14F-4D97-AF65-F5344CB8AC3E}">
        <p14:creationId xmlns:p14="http://schemas.microsoft.com/office/powerpoint/2010/main" val="320625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52D7C8F-E170-4E9B-BF6A-E5B922CCEF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8" b="8187"/>
          <a:stretch/>
        </p:blipFill>
        <p:spPr>
          <a:xfrm>
            <a:off x="475139" y="1615352"/>
            <a:ext cx="9738360" cy="433214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788066C-24C5-4EFD-9A80-988B2DCDDBCD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HOME PAGE GURU PINTAR ONLINE</a:t>
            </a:r>
          </a:p>
        </p:txBody>
      </p:sp>
    </p:spTree>
    <p:extLst>
      <p:ext uri="{BB962C8B-B14F-4D97-AF65-F5344CB8AC3E}">
        <p14:creationId xmlns:p14="http://schemas.microsoft.com/office/powerpoint/2010/main" val="58957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64E0CA9-72E1-4555-9B06-0BA2B30990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8" r="1905" b="5398"/>
          <a:stretch/>
        </p:blipFill>
        <p:spPr>
          <a:xfrm>
            <a:off x="475139" y="1691641"/>
            <a:ext cx="9738360" cy="45719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F5323C2-3DA8-426B-9439-673D571260FB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HOME PAGE MATERI PENGAYAAN MATA KULIAH</a:t>
            </a:r>
          </a:p>
        </p:txBody>
      </p:sp>
    </p:spTree>
    <p:extLst>
      <p:ext uri="{BB962C8B-B14F-4D97-AF65-F5344CB8AC3E}">
        <p14:creationId xmlns:p14="http://schemas.microsoft.com/office/powerpoint/2010/main" val="246871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CB6930A-7F48-4848-9CE1-74A85105A0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56" r="1192" b="5652"/>
          <a:stretch/>
        </p:blipFill>
        <p:spPr>
          <a:xfrm>
            <a:off x="307499" y="1477425"/>
            <a:ext cx="10073640" cy="460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B9E163B-EBF8-4CD9-A38B-8E46D8A2D708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HOME PAGE EJURNAL</a:t>
            </a:r>
          </a:p>
        </p:txBody>
      </p:sp>
    </p:spTree>
    <p:extLst>
      <p:ext uri="{BB962C8B-B14F-4D97-AF65-F5344CB8AC3E}">
        <p14:creationId xmlns:p14="http://schemas.microsoft.com/office/powerpoint/2010/main" val="419215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4D8AF37-DF63-42A9-98D1-9E92DFF931DA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KIT MAHASISWA (1)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17A8AAC-DAC2-40C5-84A0-D1ED640F6D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80" r="1857" b="8229"/>
          <a:stretch/>
        </p:blipFill>
        <p:spPr>
          <a:xfrm>
            <a:off x="597362" y="2240297"/>
            <a:ext cx="9493913" cy="40513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38D0C9F-D311-43B7-8692-41EBA2AB45F0}"/>
              </a:ext>
            </a:extLst>
          </p:cNvPr>
          <p:cNvSpPr/>
          <p:nvPr/>
        </p:nvSpPr>
        <p:spPr bwMode="auto">
          <a:xfrm>
            <a:off x="6096813" y="2290617"/>
            <a:ext cx="1216978" cy="2604799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Callout 4">
            <a:extLst>
              <a:ext uri="{FF2B5EF4-FFF2-40B4-BE49-F238E27FC236}">
                <a16:creationId xmlns="" xmlns:a16="http://schemas.microsoft.com/office/drawing/2014/main" id="{32BED9D7-3E44-4313-BA35-92A4632FF114}"/>
              </a:ext>
            </a:extLst>
          </p:cNvPr>
          <p:cNvSpPr/>
          <p:nvPr/>
        </p:nvSpPr>
        <p:spPr>
          <a:xfrm>
            <a:off x="1272727" y="1345641"/>
            <a:ext cx="4727212" cy="1306739"/>
          </a:xfrm>
          <a:prstGeom prst="wedgeEllipseCallout">
            <a:avLst>
              <a:gd name="adj1" fmla="val 81834"/>
              <a:gd name="adj2" fmla="val 104391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KIT MAHASISWA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9C293C9-9FC9-4EF6-8DEB-C2CEF7E18C29}"/>
              </a:ext>
            </a:extLst>
          </p:cNvPr>
          <p:cNvSpPr/>
          <p:nvPr/>
        </p:nvSpPr>
        <p:spPr bwMode="auto">
          <a:xfrm>
            <a:off x="7312747" y="3261815"/>
            <a:ext cx="1254894" cy="218364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8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25" y="1345641"/>
            <a:ext cx="3019938" cy="53687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4D8AF37-DF63-42A9-98D1-9E92DFF931DA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KIT MAHASISWA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2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38D0C9F-D311-43B7-8692-41EBA2AB45F0}"/>
              </a:ext>
            </a:extLst>
          </p:cNvPr>
          <p:cNvSpPr/>
          <p:nvPr/>
        </p:nvSpPr>
        <p:spPr bwMode="auto">
          <a:xfrm>
            <a:off x="1823024" y="2093669"/>
            <a:ext cx="1834575" cy="4620751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Callout 4">
            <a:extLst>
              <a:ext uri="{FF2B5EF4-FFF2-40B4-BE49-F238E27FC236}">
                <a16:creationId xmlns="" xmlns:a16="http://schemas.microsoft.com/office/drawing/2014/main" id="{32BED9D7-3E44-4313-BA35-92A4632FF114}"/>
              </a:ext>
            </a:extLst>
          </p:cNvPr>
          <p:cNvSpPr/>
          <p:nvPr/>
        </p:nvSpPr>
        <p:spPr>
          <a:xfrm>
            <a:off x="5113208" y="1575292"/>
            <a:ext cx="4727212" cy="1306739"/>
          </a:xfrm>
          <a:prstGeom prst="wedgeEllipseCallout">
            <a:avLst>
              <a:gd name="adj1" fmla="val -93744"/>
              <a:gd name="adj2" fmla="val 166831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002060"/>
                </a:solidFill>
              </a:rPr>
              <a:t>Klik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disini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untuk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mengakses</a:t>
            </a:r>
            <a:r>
              <a:rPr lang="en-US" sz="2400" dirty="0">
                <a:solidFill>
                  <a:srgbClr val="002060"/>
                </a:solidFill>
              </a:rPr>
              <a:t> KIT MAHASISWA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53687" y="4304714"/>
            <a:ext cx="3362178" cy="116761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Tampilan website UT di Smartphone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4791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7A33D28-005A-4676-BEA1-64BB5EED45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60" t="12688" r="7608" b="5651"/>
          <a:stretch/>
        </p:blipFill>
        <p:spPr>
          <a:xfrm>
            <a:off x="960120" y="1461266"/>
            <a:ext cx="9006840" cy="47622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4D8AF37-DF63-42A9-98D1-9E92DFF931DA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KIT MAHASISWA 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(</a:t>
            </a:r>
            <a:r>
              <a:rPr lang="id-ID" sz="2800" b="1" dirty="0" smtClean="0">
                <a:solidFill>
                  <a:schemeClr val="tx2"/>
                </a:solidFill>
                <a:latin typeface="+mj-lt"/>
              </a:rPr>
              <a:t>3</a:t>
            </a:r>
            <a:r>
              <a:rPr lang="it-IT" sz="2800" b="1" dirty="0" smtClean="0">
                <a:solidFill>
                  <a:schemeClr val="tx2"/>
                </a:solidFill>
                <a:latin typeface="+mj-lt"/>
              </a:rPr>
              <a:t>)</a:t>
            </a:r>
            <a:endParaRPr lang="it-IT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176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075" y="1939925"/>
            <a:ext cx="5454650" cy="355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/>
          </p:cNvPr>
          <p:cNvSpPr txBox="1"/>
          <p:nvPr/>
        </p:nvSpPr>
        <p:spPr>
          <a:xfrm rot="19610652">
            <a:off x="453075" y="3113279"/>
            <a:ext cx="451984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 sz="4400" dirty="0">
                <a:highlight>
                  <a:srgbClr val="FFFF00"/>
                </a:highlight>
                <a:latin typeface="Arial" panose="020B0604020202020204" pitchFamily="34" charset="0"/>
              </a:rPr>
              <a:t>B e r l </a:t>
            </a:r>
            <a:r>
              <a:rPr lang="en-CA" sz="4400" dirty="0" err="1">
                <a:highlight>
                  <a:srgbClr val="FFFF00"/>
                </a:highlight>
                <a:latin typeface="Arial" panose="020B0604020202020204" pitchFamily="34" charset="0"/>
              </a:rPr>
              <a:t>i</a:t>
            </a:r>
            <a:r>
              <a:rPr lang="en-CA" sz="4400" dirty="0">
                <a:highlight>
                  <a:srgbClr val="FFFF00"/>
                </a:highlight>
                <a:latin typeface="Arial" panose="020B0604020202020204" pitchFamily="34" charset="0"/>
              </a:rPr>
              <a:t> m p a h !!</a:t>
            </a:r>
            <a:endParaRPr lang="id-ID" sz="4400" dirty="0"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53100" y="3405187"/>
            <a:ext cx="4843463" cy="313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5753100" y="6013449"/>
            <a:ext cx="40274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 dirty="0"/>
              <a:t>(</a:t>
            </a:r>
            <a:r>
              <a:rPr lang="en-US" altLang="en-US" sz="1400" dirty="0" err="1"/>
              <a:t>Sumber</a:t>
            </a:r>
            <a:r>
              <a:rPr lang="en-US" altLang="en-US" sz="1400" dirty="0"/>
              <a:t>: </a:t>
            </a:r>
            <a:r>
              <a:rPr lang="en-US" altLang="en-US" sz="1400" dirty="0">
                <a:hlinkClick r:id="rId4"/>
              </a:rPr>
              <a:t>http://edtechreview.in/news/351-online-resources-for-students-teachers</a:t>
            </a:r>
            <a:r>
              <a:rPr lang="en-US" altLang="en-US" sz="1400" dirty="0"/>
              <a:t>, 7Okt 2015)</a:t>
            </a:r>
          </a:p>
        </p:txBody>
      </p:sp>
      <p:sp>
        <p:nvSpPr>
          <p:cNvPr id="9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5703888" y="1939925"/>
            <a:ext cx="4367212" cy="1150937"/>
          </a:xfrm>
        </p:spPr>
        <p:txBody>
          <a:bodyPr/>
          <a:lstStyle/>
          <a:p>
            <a:pPr marL="522288" indent="-522288">
              <a:buFont typeface="Courier New" pitchFamily="49" charset="0"/>
              <a:buChar char="o"/>
              <a:defRPr/>
            </a:pPr>
            <a:r>
              <a:rPr lang="en-US" altLang="id-ID" sz="2800" dirty="0"/>
              <a:t> </a:t>
            </a:r>
            <a:r>
              <a:rPr lang="id-ID" altLang="id-ID" sz="2800" dirty="0"/>
              <a:t>Memilih </a:t>
            </a:r>
          </a:p>
          <a:p>
            <a:pPr marL="625475" indent="-625475">
              <a:buFont typeface="Courier New" pitchFamily="49" charset="0"/>
              <a:buChar char="o"/>
              <a:defRPr/>
            </a:pPr>
            <a:r>
              <a:rPr lang="id-ID" altLang="id-ID" sz="2800" dirty="0"/>
              <a:t>Menggunakan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8614C94-D631-4911-BD1F-DFE0BE2632FB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SUMBER BELAJAR DI INTERNET (1)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550238" y="1504546"/>
            <a:ext cx="9588161" cy="5428516"/>
          </a:xfrm>
        </p:spPr>
        <p:txBody>
          <a:bodyPr/>
          <a:lstStyle/>
          <a:p>
            <a:pPr marL="395288" lvl="1" indent="-395288">
              <a:buFont typeface="Arial" panose="020B0604020202020204" pitchFamily="34" charset="0"/>
              <a:buChar char="•"/>
            </a:pPr>
            <a:r>
              <a:rPr lang="id-ID" altLang="id-ID" sz="2800" dirty="0"/>
              <a:t>Gunakan situs mesin pencari, misalnya; Google, BING, atau Yahoo, Google </a:t>
            </a:r>
            <a:r>
              <a:rPr lang="id-ID" altLang="id-ID" sz="2800" dirty="0" err="1"/>
              <a:t>Scholar</a:t>
            </a:r>
            <a:endParaRPr lang="id-ID" altLang="id-ID" sz="2800" dirty="0"/>
          </a:p>
          <a:p>
            <a:pPr marL="395288" lvl="1" indent="-395288">
              <a:buFont typeface="Arial" panose="020B0604020202020204" pitchFamily="34" charset="0"/>
              <a:buChar char="•"/>
            </a:pPr>
            <a:r>
              <a:rPr lang="id-ID" altLang="id-ID" sz="2800" dirty="0"/>
              <a:t>Gunakan kata kunci untuk mencari sumber belajar yang dibutuhkan. (misalnya pembelajaran aktif, belajar mandiri, </a:t>
            </a:r>
            <a:r>
              <a:rPr lang="id-ID" altLang="id-ID" sz="2800" dirty="0" err="1"/>
              <a:t>dll</a:t>
            </a:r>
            <a:r>
              <a:rPr lang="id-ID" altLang="id-ID" sz="2800" dirty="0"/>
              <a:t>)</a:t>
            </a:r>
          </a:p>
          <a:p>
            <a:pPr marL="395288" lvl="1" indent="-395288">
              <a:buFont typeface="Arial" panose="020B0604020202020204" pitchFamily="34" charset="0"/>
              <a:buChar char="•"/>
            </a:pPr>
            <a:r>
              <a:rPr lang="id-ID" altLang="id-ID" sz="2800" dirty="0"/>
              <a:t>Pilih situs yang dapat dipercaya.</a:t>
            </a:r>
          </a:p>
          <a:p>
            <a:pPr marL="395288" lvl="1" indent="-395288">
              <a:buFont typeface="Arial" panose="020B0604020202020204" pitchFamily="34" charset="0"/>
              <a:buChar char="•"/>
            </a:pPr>
            <a:r>
              <a:rPr lang="id-ID" altLang="id-ID" sz="2800" dirty="0"/>
              <a:t>Perhatikan situsnya ( misalnya: .</a:t>
            </a:r>
            <a:r>
              <a:rPr lang="id-ID" altLang="id-ID" sz="2800" dirty="0" err="1"/>
              <a:t>edu</a:t>
            </a:r>
            <a:r>
              <a:rPr lang="id-ID" altLang="id-ID" sz="2800" dirty="0"/>
              <a:t>, .</a:t>
            </a:r>
            <a:r>
              <a:rPr lang="id-ID" altLang="id-ID" sz="2800" dirty="0" err="1"/>
              <a:t>org</a:t>
            </a:r>
            <a:r>
              <a:rPr lang="id-ID" altLang="id-ID" sz="2800" dirty="0"/>
              <a:t>. .</a:t>
            </a:r>
            <a:r>
              <a:rPr lang="id-ID" altLang="id-ID" sz="2800" dirty="0" err="1"/>
              <a:t>gov</a:t>
            </a:r>
            <a:r>
              <a:rPr lang="id-ID" altLang="id-ID" sz="2800" dirty="0"/>
              <a:t> yang terpercaya)</a:t>
            </a:r>
          </a:p>
          <a:p>
            <a:pPr marL="395288" lvl="1" indent="-395288">
              <a:buFont typeface="Arial" panose="020B0604020202020204" pitchFamily="34" charset="0"/>
              <a:buChar char="•"/>
            </a:pPr>
            <a:r>
              <a:rPr lang="id-ID" altLang="id-ID" sz="2800" dirty="0"/>
              <a:t>Kesesuaian dengan kebutuhan.</a:t>
            </a:r>
          </a:p>
          <a:p>
            <a:pPr marL="395288" lvl="1" indent="-395288">
              <a:buFont typeface="Arial" panose="020B0604020202020204" pitchFamily="34" charset="0"/>
              <a:buChar char="•"/>
            </a:pPr>
            <a:r>
              <a:rPr lang="id-ID" altLang="id-ID" sz="2800" dirty="0"/>
              <a:t>Kemudahan dalam mengakses.</a:t>
            </a:r>
          </a:p>
          <a:p>
            <a:pPr marL="395288" lvl="1" indent="-395288">
              <a:buFont typeface="Arial" panose="020B0604020202020204" pitchFamily="34" charset="0"/>
              <a:buChar char="•"/>
            </a:pPr>
            <a:r>
              <a:rPr lang="id-ID" altLang="id-ID" sz="2800" dirty="0"/>
              <a:t>Hak cipta atau perijinan penggunaan sumber belajar.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3FF9B56-DCBB-4D57-BDB9-FEB2C67C4DCC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SUMBER BELAJAR DI INTERNET (2)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736600" y="1625600"/>
            <a:ext cx="9618663" cy="5048250"/>
          </a:xfrm>
        </p:spPr>
        <p:txBody>
          <a:bodyPr/>
          <a:lstStyle/>
          <a:p>
            <a:pPr marL="625475" indent="-625475">
              <a:buFont typeface="Arial" panose="020B0604020202020204" pitchFamily="34" charset="0"/>
              <a:buNone/>
              <a:defRPr/>
            </a:pPr>
            <a:endParaRPr lang="id-ID" dirty="0">
              <a:ea typeface="ＭＳ Ｐゴシック" pitchFamily="1" charset="-128"/>
            </a:endParaRPr>
          </a:p>
          <a:p>
            <a:pPr lvl="1">
              <a:buFont typeface="Arial" panose="020B0604020202020204" pitchFamily="34" charset="0"/>
              <a:buNone/>
              <a:defRPr/>
            </a:pPr>
            <a:r>
              <a:rPr lang="id-ID" dirty="0">
                <a:ea typeface="ＭＳ Ｐゴシック" pitchFamily="1" charset="-128"/>
              </a:rPr>
              <a:t> </a:t>
            </a:r>
          </a:p>
          <a:p>
            <a:pPr marL="434975" lvl="1" indent="0">
              <a:buFont typeface="Arial" panose="020B0604020202020204" pitchFamily="34" charset="0"/>
              <a:buNone/>
              <a:defRPr/>
            </a:pPr>
            <a:r>
              <a:rPr lang="id-ID" dirty="0">
                <a:ea typeface="ＭＳ Ｐゴシック" pitchFamily="1" charset="-128"/>
              </a:rPr>
              <a:t> </a:t>
            </a:r>
          </a:p>
        </p:txBody>
      </p:sp>
      <p:sp>
        <p:nvSpPr>
          <p:cNvPr id="5" name="Freeform: Shape 4">
            <a:extLst/>
          </p:cNvPr>
          <p:cNvSpPr/>
          <p:nvPr/>
        </p:nvSpPr>
        <p:spPr>
          <a:xfrm>
            <a:off x="5851525" y="4999038"/>
            <a:ext cx="3354388" cy="1714500"/>
          </a:xfrm>
          <a:custGeom>
            <a:avLst/>
            <a:gdLst>
              <a:gd name="connsiteX0" fmla="*/ 0 w 3739563"/>
              <a:gd name="connsiteY0" fmla="*/ 126797 h 1267968"/>
              <a:gd name="connsiteX1" fmla="*/ 126797 w 3739563"/>
              <a:gd name="connsiteY1" fmla="*/ 0 h 1267968"/>
              <a:gd name="connsiteX2" fmla="*/ 3612766 w 3739563"/>
              <a:gd name="connsiteY2" fmla="*/ 0 h 1267968"/>
              <a:gd name="connsiteX3" fmla="*/ 3739563 w 3739563"/>
              <a:gd name="connsiteY3" fmla="*/ 126797 h 1267968"/>
              <a:gd name="connsiteX4" fmla="*/ 3739563 w 3739563"/>
              <a:gd name="connsiteY4" fmla="*/ 1141171 h 1267968"/>
              <a:gd name="connsiteX5" fmla="*/ 3612766 w 3739563"/>
              <a:gd name="connsiteY5" fmla="*/ 1267968 h 1267968"/>
              <a:gd name="connsiteX6" fmla="*/ 126797 w 3739563"/>
              <a:gd name="connsiteY6" fmla="*/ 1267968 h 1267968"/>
              <a:gd name="connsiteX7" fmla="*/ 0 w 3739563"/>
              <a:gd name="connsiteY7" fmla="*/ 1141171 h 1267968"/>
              <a:gd name="connsiteX8" fmla="*/ 0 w 3739563"/>
              <a:gd name="connsiteY8" fmla="*/ 126797 h 126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39563" h="1267968">
                <a:moveTo>
                  <a:pt x="0" y="126797"/>
                </a:moveTo>
                <a:cubicBezTo>
                  <a:pt x="0" y="56769"/>
                  <a:pt x="56769" y="0"/>
                  <a:pt x="126797" y="0"/>
                </a:cubicBezTo>
                <a:lnTo>
                  <a:pt x="3612766" y="0"/>
                </a:lnTo>
                <a:cubicBezTo>
                  <a:pt x="3682794" y="0"/>
                  <a:pt x="3739563" y="56769"/>
                  <a:pt x="3739563" y="126797"/>
                </a:cubicBezTo>
                <a:lnTo>
                  <a:pt x="3739563" y="1141171"/>
                </a:lnTo>
                <a:cubicBezTo>
                  <a:pt x="3739563" y="1211199"/>
                  <a:pt x="3682794" y="1267968"/>
                  <a:pt x="3612766" y="1267968"/>
                </a:cubicBezTo>
                <a:lnTo>
                  <a:pt x="126797" y="1267968"/>
                </a:lnTo>
                <a:cubicBezTo>
                  <a:pt x="56769" y="1267968"/>
                  <a:pt x="0" y="1211199"/>
                  <a:pt x="0" y="1141171"/>
                </a:cubicBezTo>
                <a:lnTo>
                  <a:pt x="0" y="126797"/>
                </a:lnTo>
                <a:close/>
              </a:path>
            </a:pathLst>
          </a:custGeom>
          <a:solidFill>
            <a:sysClr val="window" lastClr="FFFFFF">
              <a:alpha val="90000"/>
              <a:hueOff val="0"/>
              <a:satOff val="0"/>
              <a:lumOff val="0"/>
              <a:alphaOff val="0"/>
            </a:sys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210682" tIns="405805" rIns="88813" bIns="88813" spcCol="1270"/>
          <a:lstStyle/>
          <a:p>
            <a:pPr marL="171450" lvl="1" indent="-171450" defTabSz="71120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id-ID" dirty="0">
                <a:solidFill>
                  <a:schemeClr val="tx1"/>
                </a:solidFill>
              </a:rPr>
              <a:t>Gabungkan dengan sumber belajar (OER) yang lain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/>
          </p:cNvPr>
          <p:cNvSpPr/>
          <p:nvPr/>
        </p:nvSpPr>
        <p:spPr>
          <a:xfrm>
            <a:off x="1981200" y="4987925"/>
            <a:ext cx="3400425" cy="1685925"/>
          </a:xfrm>
          <a:custGeom>
            <a:avLst/>
            <a:gdLst>
              <a:gd name="connsiteX0" fmla="*/ 0 w 2980454"/>
              <a:gd name="connsiteY0" fmla="*/ 126797 h 1267968"/>
              <a:gd name="connsiteX1" fmla="*/ 126797 w 2980454"/>
              <a:gd name="connsiteY1" fmla="*/ 0 h 1267968"/>
              <a:gd name="connsiteX2" fmla="*/ 2853657 w 2980454"/>
              <a:gd name="connsiteY2" fmla="*/ 0 h 1267968"/>
              <a:gd name="connsiteX3" fmla="*/ 2980454 w 2980454"/>
              <a:gd name="connsiteY3" fmla="*/ 126797 h 1267968"/>
              <a:gd name="connsiteX4" fmla="*/ 2980454 w 2980454"/>
              <a:gd name="connsiteY4" fmla="*/ 1141171 h 1267968"/>
              <a:gd name="connsiteX5" fmla="*/ 2853657 w 2980454"/>
              <a:gd name="connsiteY5" fmla="*/ 1267968 h 1267968"/>
              <a:gd name="connsiteX6" fmla="*/ 126797 w 2980454"/>
              <a:gd name="connsiteY6" fmla="*/ 1267968 h 1267968"/>
              <a:gd name="connsiteX7" fmla="*/ 0 w 2980454"/>
              <a:gd name="connsiteY7" fmla="*/ 1141171 h 1267968"/>
              <a:gd name="connsiteX8" fmla="*/ 0 w 2980454"/>
              <a:gd name="connsiteY8" fmla="*/ 126797 h 126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0454" h="1267968">
                <a:moveTo>
                  <a:pt x="0" y="126797"/>
                </a:moveTo>
                <a:cubicBezTo>
                  <a:pt x="0" y="56769"/>
                  <a:pt x="56769" y="0"/>
                  <a:pt x="126797" y="0"/>
                </a:cubicBezTo>
                <a:lnTo>
                  <a:pt x="2853657" y="0"/>
                </a:lnTo>
                <a:cubicBezTo>
                  <a:pt x="2923685" y="0"/>
                  <a:pt x="2980454" y="56769"/>
                  <a:pt x="2980454" y="126797"/>
                </a:cubicBezTo>
                <a:lnTo>
                  <a:pt x="2980454" y="1141171"/>
                </a:lnTo>
                <a:cubicBezTo>
                  <a:pt x="2980454" y="1211199"/>
                  <a:pt x="2923685" y="1267968"/>
                  <a:pt x="2853657" y="1267968"/>
                </a:cubicBezTo>
                <a:lnTo>
                  <a:pt x="126797" y="1267968"/>
                </a:lnTo>
                <a:cubicBezTo>
                  <a:pt x="56769" y="1267968"/>
                  <a:pt x="0" y="1211199"/>
                  <a:pt x="0" y="1141171"/>
                </a:cubicBezTo>
                <a:lnTo>
                  <a:pt x="0" y="126797"/>
                </a:lnTo>
                <a:close/>
              </a:path>
            </a:pathLst>
          </a:custGeom>
          <a:solidFill>
            <a:sysClr val="window" lastClr="FFFFFF">
              <a:alpha val="90000"/>
              <a:hueOff val="0"/>
              <a:satOff val="0"/>
              <a:lumOff val="0"/>
              <a:alphaOff val="0"/>
            </a:sys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88813" tIns="405805" rIns="982949" bIns="88813" spcCol="1270"/>
          <a:lstStyle/>
          <a:p>
            <a:pPr marL="171450" lvl="1" indent="-171450" defTabSz="71120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id-ID" sz="2400" dirty="0">
                <a:solidFill>
                  <a:schemeClr val="tx1"/>
                </a:solidFill>
              </a:rPr>
              <a:t>Berbagi dengan pengguna lain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/>
          </p:cNvPr>
          <p:cNvSpPr/>
          <p:nvPr/>
        </p:nvSpPr>
        <p:spPr>
          <a:xfrm>
            <a:off x="5891213" y="1665288"/>
            <a:ext cx="3352800" cy="1268412"/>
          </a:xfrm>
          <a:custGeom>
            <a:avLst/>
            <a:gdLst>
              <a:gd name="connsiteX0" fmla="*/ 0 w 3233119"/>
              <a:gd name="connsiteY0" fmla="*/ 126797 h 1267968"/>
              <a:gd name="connsiteX1" fmla="*/ 126797 w 3233119"/>
              <a:gd name="connsiteY1" fmla="*/ 0 h 1267968"/>
              <a:gd name="connsiteX2" fmla="*/ 3106322 w 3233119"/>
              <a:gd name="connsiteY2" fmla="*/ 0 h 1267968"/>
              <a:gd name="connsiteX3" fmla="*/ 3233119 w 3233119"/>
              <a:gd name="connsiteY3" fmla="*/ 126797 h 1267968"/>
              <a:gd name="connsiteX4" fmla="*/ 3233119 w 3233119"/>
              <a:gd name="connsiteY4" fmla="*/ 1141171 h 1267968"/>
              <a:gd name="connsiteX5" fmla="*/ 3106322 w 3233119"/>
              <a:gd name="connsiteY5" fmla="*/ 1267968 h 1267968"/>
              <a:gd name="connsiteX6" fmla="*/ 126797 w 3233119"/>
              <a:gd name="connsiteY6" fmla="*/ 1267968 h 1267968"/>
              <a:gd name="connsiteX7" fmla="*/ 0 w 3233119"/>
              <a:gd name="connsiteY7" fmla="*/ 1141171 h 1267968"/>
              <a:gd name="connsiteX8" fmla="*/ 0 w 3233119"/>
              <a:gd name="connsiteY8" fmla="*/ 126797 h 126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3119" h="1267968">
                <a:moveTo>
                  <a:pt x="0" y="126797"/>
                </a:moveTo>
                <a:cubicBezTo>
                  <a:pt x="0" y="56769"/>
                  <a:pt x="56769" y="0"/>
                  <a:pt x="126797" y="0"/>
                </a:cubicBezTo>
                <a:lnTo>
                  <a:pt x="3106322" y="0"/>
                </a:lnTo>
                <a:cubicBezTo>
                  <a:pt x="3176350" y="0"/>
                  <a:pt x="3233119" y="56769"/>
                  <a:pt x="3233119" y="126797"/>
                </a:cubicBezTo>
                <a:lnTo>
                  <a:pt x="3233119" y="1141171"/>
                </a:lnTo>
                <a:cubicBezTo>
                  <a:pt x="3233119" y="1211199"/>
                  <a:pt x="3176350" y="1267968"/>
                  <a:pt x="3106322" y="1267968"/>
                </a:cubicBezTo>
                <a:lnTo>
                  <a:pt x="126797" y="1267968"/>
                </a:lnTo>
                <a:cubicBezTo>
                  <a:pt x="56769" y="1267968"/>
                  <a:pt x="0" y="1211199"/>
                  <a:pt x="0" y="1141171"/>
                </a:cubicBezTo>
                <a:lnTo>
                  <a:pt x="0" y="126797"/>
                </a:lnTo>
                <a:close/>
              </a:path>
            </a:pathLst>
          </a:custGeom>
          <a:solidFill>
            <a:sysClr val="window" lastClr="FFFFFF">
              <a:alpha val="90000"/>
              <a:hueOff val="0"/>
              <a:satOff val="0"/>
              <a:lumOff val="0"/>
              <a:alphaOff val="0"/>
            </a:sys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058749" tIns="88813" rIns="88813" bIns="405805" spcCol="1270"/>
          <a:lstStyle/>
          <a:p>
            <a:pPr marL="171450" lvl="1" indent="-171450" defTabSz="71120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id-ID" sz="2400" dirty="0">
                <a:solidFill>
                  <a:schemeClr val="tx1"/>
                </a:solidFill>
              </a:rPr>
              <a:t>Sesuaikan ,  modifikasi, sempurnakan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/>
          </p:cNvPr>
          <p:cNvSpPr/>
          <p:nvPr/>
        </p:nvSpPr>
        <p:spPr>
          <a:xfrm>
            <a:off x="1954213" y="1665288"/>
            <a:ext cx="3508375" cy="1268412"/>
          </a:xfrm>
          <a:custGeom>
            <a:avLst/>
            <a:gdLst>
              <a:gd name="connsiteX0" fmla="*/ 0 w 3195751"/>
              <a:gd name="connsiteY0" fmla="*/ 126797 h 1267968"/>
              <a:gd name="connsiteX1" fmla="*/ 126797 w 3195751"/>
              <a:gd name="connsiteY1" fmla="*/ 0 h 1267968"/>
              <a:gd name="connsiteX2" fmla="*/ 3068954 w 3195751"/>
              <a:gd name="connsiteY2" fmla="*/ 0 h 1267968"/>
              <a:gd name="connsiteX3" fmla="*/ 3195751 w 3195751"/>
              <a:gd name="connsiteY3" fmla="*/ 126797 h 1267968"/>
              <a:gd name="connsiteX4" fmla="*/ 3195751 w 3195751"/>
              <a:gd name="connsiteY4" fmla="*/ 1141171 h 1267968"/>
              <a:gd name="connsiteX5" fmla="*/ 3068954 w 3195751"/>
              <a:gd name="connsiteY5" fmla="*/ 1267968 h 1267968"/>
              <a:gd name="connsiteX6" fmla="*/ 126797 w 3195751"/>
              <a:gd name="connsiteY6" fmla="*/ 1267968 h 1267968"/>
              <a:gd name="connsiteX7" fmla="*/ 0 w 3195751"/>
              <a:gd name="connsiteY7" fmla="*/ 1141171 h 1267968"/>
              <a:gd name="connsiteX8" fmla="*/ 0 w 3195751"/>
              <a:gd name="connsiteY8" fmla="*/ 126797 h 1267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5751" h="1267968">
                <a:moveTo>
                  <a:pt x="0" y="126797"/>
                </a:moveTo>
                <a:cubicBezTo>
                  <a:pt x="0" y="56769"/>
                  <a:pt x="56769" y="0"/>
                  <a:pt x="126797" y="0"/>
                </a:cubicBezTo>
                <a:lnTo>
                  <a:pt x="3068954" y="0"/>
                </a:lnTo>
                <a:cubicBezTo>
                  <a:pt x="3138982" y="0"/>
                  <a:pt x="3195751" y="56769"/>
                  <a:pt x="3195751" y="126797"/>
                </a:cubicBezTo>
                <a:lnTo>
                  <a:pt x="3195751" y="1141171"/>
                </a:lnTo>
                <a:cubicBezTo>
                  <a:pt x="3195751" y="1211199"/>
                  <a:pt x="3138982" y="1267968"/>
                  <a:pt x="3068954" y="1267968"/>
                </a:cubicBezTo>
                <a:lnTo>
                  <a:pt x="126797" y="1267968"/>
                </a:lnTo>
                <a:cubicBezTo>
                  <a:pt x="56769" y="1267968"/>
                  <a:pt x="0" y="1211199"/>
                  <a:pt x="0" y="1141171"/>
                </a:cubicBezTo>
                <a:lnTo>
                  <a:pt x="0" y="126797"/>
                </a:lnTo>
                <a:close/>
              </a:path>
            </a:pathLst>
          </a:custGeom>
          <a:solidFill>
            <a:sysClr val="window" lastClr="FFFFFF">
              <a:alpha val="90000"/>
              <a:hueOff val="0"/>
              <a:satOff val="0"/>
              <a:lumOff val="0"/>
              <a:alphaOff val="0"/>
            </a:sysClr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88813" tIns="88813" rIns="1047538" bIns="405805" spcCol="1270"/>
          <a:lstStyle/>
          <a:p>
            <a:pPr marL="171450" lvl="1" indent="-171450" defTabSz="71120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id-ID" sz="2400" dirty="0">
                <a:solidFill>
                  <a:schemeClr val="tx1"/>
                </a:solidFill>
              </a:rPr>
              <a:t>Salin apa adanya dan </a:t>
            </a:r>
            <a:r>
              <a:rPr lang="en-CA" sz="2400" dirty="0">
                <a:solidFill>
                  <a:schemeClr val="tx1"/>
                </a:solidFill>
              </a:rPr>
              <a:t>g</a:t>
            </a:r>
            <a:r>
              <a:rPr lang="id-ID" sz="2400" dirty="0" err="1">
                <a:solidFill>
                  <a:schemeClr val="tx1"/>
                </a:solidFill>
              </a:rPr>
              <a:t>unakan</a:t>
            </a:r>
            <a:r>
              <a:rPr lang="id-ID" sz="2400" dirty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/>
          </p:cNvPr>
          <p:cNvSpPr/>
          <p:nvPr/>
        </p:nvSpPr>
        <p:spPr>
          <a:xfrm>
            <a:off x="3868738" y="2298700"/>
            <a:ext cx="1849437" cy="1716088"/>
          </a:xfrm>
          <a:custGeom>
            <a:avLst/>
            <a:gdLst>
              <a:gd name="connsiteX0" fmla="*/ 0 w 1715719"/>
              <a:gd name="connsiteY0" fmla="*/ 1715719 h 1715719"/>
              <a:gd name="connsiteX1" fmla="*/ 1715719 w 1715719"/>
              <a:gd name="connsiteY1" fmla="*/ 0 h 1715719"/>
              <a:gd name="connsiteX2" fmla="*/ 1715719 w 1715719"/>
              <a:gd name="connsiteY2" fmla="*/ 1715719 h 1715719"/>
              <a:gd name="connsiteX3" fmla="*/ 0 w 1715719"/>
              <a:gd name="connsiteY3" fmla="*/ 1715719 h 171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5719" h="1715719">
                <a:moveTo>
                  <a:pt x="0" y="1715719"/>
                </a:moveTo>
                <a:cubicBezTo>
                  <a:pt x="0" y="768154"/>
                  <a:pt x="768154" y="0"/>
                  <a:pt x="1715719" y="0"/>
                </a:cubicBezTo>
                <a:lnTo>
                  <a:pt x="1715719" y="1715719"/>
                </a:lnTo>
                <a:lnTo>
                  <a:pt x="0" y="1715719"/>
                </a:lnTo>
                <a:close/>
              </a:path>
            </a:pathLst>
          </a:custGeom>
          <a:solidFill>
            <a:srgbClr val="FFFF00">
              <a:alpha val="6000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16314" tIns="616314" rIns="113792" bIns="113792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</a:rPr>
              <a:t>Gunakan</a:t>
            </a:r>
            <a:r>
              <a:rPr lang="en-CA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CA" b="1" dirty="0" err="1">
                <a:solidFill>
                  <a:schemeClr val="tx2">
                    <a:lumMod val="50000"/>
                  </a:schemeClr>
                </a:solidFill>
              </a:rPr>
              <a:t>Ulang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Freeform: Shape 10">
            <a:extLst/>
          </p:cNvPr>
          <p:cNvSpPr/>
          <p:nvPr/>
        </p:nvSpPr>
        <p:spPr>
          <a:xfrm>
            <a:off x="5851525" y="2298700"/>
            <a:ext cx="1716088" cy="1716088"/>
          </a:xfrm>
          <a:custGeom>
            <a:avLst/>
            <a:gdLst>
              <a:gd name="connsiteX0" fmla="*/ 0 w 1715719"/>
              <a:gd name="connsiteY0" fmla="*/ 1715719 h 1715719"/>
              <a:gd name="connsiteX1" fmla="*/ 1715719 w 1715719"/>
              <a:gd name="connsiteY1" fmla="*/ 0 h 1715719"/>
              <a:gd name="connsiteX2" fmla="*/ 1715719 w 1715719"/>
              <a:gd name="connsiteY2" fmla="*/ 1715719 h 1715719"/>
              <a:gd name="connsiteX3" fmla="*/ 0 w 1715719"/>
              <a:gd name="connsiteY3" fmla="*/ 1715719 h 171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5719" h="1715719">
                <a:moveTo>
                  <a:pt x="0" y="0"/>
                </a:moveTo>
                <a:cubicBezTo>
                  <a:pt x="947565" y="0"/>
                  <a:pt x="1715719" y="768154"/>
                  <a:pt x="1715719" y="1715719"/>
                </a:cubicBezTo>
                <a:lnTo>
                  <a:pt x="0" y="1715719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6000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13792" tIns="616314" rIns="616314" bIns="113792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</a:rPr>
              <a:t> Revisi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Freeform: Shape 11">
            <a:extLst/>
          </p:cNvPr>
          <p:cNvSpPr/>
          <p:nvPr/>
        </p:nvSpPr>
        <p:spPr>
          <a:xfrm>
            <a:off x="5851525" y="4141788"/>
            <a:ext cx="1716088" cy="1716087"/>
          </a:xfrm>
          <a:custGeom>
            <a:avLst/>
            <a:gdLst>
              <a:gd name="connsiteX0" fmla="*/ 0 w 1715719"/>
              <a:gd name="connsiteY0" fmla="*/ 1715719 h 1715719"/>
              <a:gd name="connsiteX1" fmla="*/ 1715719 w 1715719"/>
              <a:gd name="connsiteY1" fmla="*/ 0 h 1715719"/>
              <a:gd name="connsiteX2" fmla="*/ 1715719 w 1715719"/>
              <a:gd name="connsiteY2" fmla="*/ 1715719 h 1715719"/>
              <a:gd name="connsiteX3" fmla="*/ 0 w 1715719"/>
              <a:gd name="connsiteY3" fmla="*/ 1715719 h 171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5719" h="1715719">
                <a:moveTo>
                  <a:pt x="1715719" y="0"/>
                </a:moveTo>
                <a:cubicBezTo>
                  <a:pt x="1715719" y="947565"/>
                  <a:pt x="947565" y="1715719"/>
                  <a:pt x="0" y="1715719"/>
                </a:cubicBezTo>
                <a:lnTo>
                  <a:pt x="0" y="0"/>
                </a:lnTo>
                <a:lnTo>
                  <a:pt x="1715719" y="0"/>
                </a:lnTo>
                <a:close/>
              </a:path>
            </a:pathLst>
          </a:custGeom>
          <a:solidFill>
            <a:srgbClr val="FFFF00">
              <a:alpha val="6000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13792" tIns="113793" rIns="616314" bIns="616314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b="1" dirty="0">
                <a:solidFill>
                  <a:schemeClr val="tx2">
                    <a:lumMod val="50000"/>
                  </a:schemeClr>
                </a:solidFill>
              </a:rPr>
              <a:t>Sintesis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Freeform: Shape 12">
            <a:extLst/>
          </p:cNvPr>
          <p:cNvSpPr/>
          <p:nvPr/>
        </p:nvSpPr>
        <p:spPr>
          <a:xfrm>
            <a:off x="3868738" y="4094163"/>
            <a:ext cx="1849437" cy="1716087"/>
          </a:xfrm>
          <a:custGeom>
            <a:avLst/>
            <a:gdLst>
              <a:gd name="connsiteX0" fmla="*/ 0 w 1715719"/>
              <a:gd name="connsiteY0" fmla="*/ 1715719 h 1715719"/>
              <a:gd name="connsiteX1" fmla="*/ 1715719 w 1715719"/>
              <a:gd name="connsiteY1" fmla="*/ 0 h 1715719"/>
              <a:gd name="connsiteX2" fmla="*/ 1715719 w 1715719"/>
              <a:gd name="connsiteY2" fmla="*/ 1715719 h 1715719"/>
              <a:gd name="connsiteX3" fmla="*/ 0 w 1715719"/>
              <a:gd name="connsiteY3" fmla="*/ 1715719 h 171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5719" h="1715719">
                <a:moveTo>
                  <a:pt x="1715719" y="1715719"/>
                </a:moveTo>
                <a:cubicBezTo>
                  <a:pt x="768154" y="1715719"/>
                  <a:pt x="0" y="947565"/>
                  <a:pt x="0" y="0"/>
                </a:cubicBezTo>
                <a:lnTo>
                  <a:pt x="1715719" y="0"/>
                </a:lnTo>
                <a:lnTo>
                  <a:pt x="1715719" y="1715719"/>
                </a:lnTo>
                <a:close/>
              </a:path>
            </a:pathLst>
          </a:custGeom>
          <a:solidFill>
            <a:srgbClr val="FFFF00">
              <a:alpha val="6000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16314" tIns="113792" rIns="113791" bIns="616313" spcCol="1270"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id-ID" sz="1800" b="1" dirty="0" err="1">
                <a:solidFill>
                  <a:schemeClr val="tx2">
                    <a:lumMod val="50000"/>
                  </a:schemeClr>
                </a:solidFill>
              </a:rPr>
              <a:t>Redistribusi</a:t>
            </a:r>
            <a:endParaRPr lang="en-US" sz="1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Arrow: Circular 13">
            <a:extLst/>
          </p:cNvPr>
          <p:cNvSpPr/>
          <p:nvPr/>
        </p:nvSpPr>
        <p:spPr>
          <a:xfrm>
            <a:off x="6442075" y="1816100"/>
            <a:ext cx="592138" cy="514350"/>
          </a:xfrm>
          <a:prstGeom prst="circularArrow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Arrow: Circular 14">
            <a:extLst/>
          </p:cNvPr>
          <p:cNvSpPr/>
          <p:nvPr/>
        </p:nvSpPr>
        <p:spPr>
          <a:xfrm rot="10800000">
            <a:off x="8013700" y="1816100"/>
            <a:ext cx="592138" cy="514350"/>
          </a:xfrm>
          <a:prstGeom prst="circularArrow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EB1F790-4FD8-4328-8271-F888FDAEE1A9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PRINSIP PEMANFAATAN SUMBER BELAJAR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-3394075" y="2774950"/>
            <a:ext cx="9145588" cy="1225550"/>
            <a:chOff x="-3393282" y="2774857"/>
            <a:chExt cx="9144793" cy="1225768"/>
          </a:xfrm>
        </p:grpSpPr>
        <p:sp>
          <p:nvSpPr>
            <p:cNvPr id="39949" name="TextBox 2"/>
            <p:cNvSpPr txBox="1">
              <a:spLocks noChangeArrowheads="1"/>
            </p:cNvSpPr>
            <p:nvPr/>
          </p:nvSpPr>
          <p:spPr bwMode="auto">
            <a:xfrm>
              <a:off x="-3393282" y="3354294"/>
              <a:ext cx="814705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id-ID" altLang="en-US" sz="3600">
                <a:solidFill>
                  <a:srgbClr val="000000"/>
                </a:solidFill>
              </a:endParaRPr>
            </a:p>
          </p:txBody>
        </p:sp>
        <p:pic>
          <p:nvPicPr>
            <p:cNvPr id="39950" name="Picture 7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72074" y="2774857"/>
              <a:ext cx="579437" cy="579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2" name="Table 1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127797"/>
              </p:ext>
            </p:extLst>
          </p:nvPr>
        </p:nvGraphicFramePr>
        <p:xfrm>
          <a:off x="634621" y="1461984"/>
          <a:ext cx="9419396" cy="5454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96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096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454650">
                <a:tc>
                  <a:txBody>
                    <a:bodyPr/>
                    <a:lstStyle/>
                    <a:p>
                      <a:pPr algn="ctr"/>
                      <a:r>
                        <a:rPr lang="id-ID" altLang="en-US" sz="3600" b="1" dirty="0">
                          <a:solidFill>
                            <a:srgbClr val="000000"/>
                          </a:solidFill>
                          <a:latin typeface="+mn-lt"/>
                        </a:rPr>
                        <a:t>simbol hak cipta</a:t>
                      </a:r>
                      <a:endParaRPr lang="en-US" altLang="en-US" sz="36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/>
                      <a:endParaRPr lang="en-US" altLang="en-US" sz="36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/>
                      <a:endParaRPr lang="id-ID" altLang="en-US" sz="36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lvl="1">
                        <a:buFont typeface="Wingdings" panose="05000000000000000000" pitchFamily="2" charset="2"/>
                        <a:buChar char="§"/>
                      </a:pPr>
                      <a:r>
                        <a:rPr lang="id-ID" altLang="en-US" sz="3600" dirty="0">
                          <a:solidFill>
                            <a:srgbClr val="000000"/>
                          </a:solidFill>
                          <a:latin typeface="+mn-lt"/>
                        </a:rPr>
                        <a:t>Copyright: Materi tidak dapat digunakan tanpa ijin dari pemilik / pengembangnya.</a:t>
                      </a:r>
                    </a:p>
                    <a:p>
                      <a:endParaRPr lang="en-US" sz="3600" dirty="0">
                        <a:latin typeface="+mn-lt"/>
                      </a:endParaRPr>
                    </a:p>
                  </a:txBody>
                  <a:tcPr marT="45717" marB="4571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altLang="en-US" sz="3600" b="1" dirty="0">
                          <a:solidFill>
                            <a:srgbClr val="000000"/>
                          </a:solidFill>
                          <a:latin typeface="+mn-lt"/>
                        </a:rPr>
                        <a:t>simbol hak cipta</a:t>
                      </a:r>
                      <a:endParaRPr lang="en-US" altLang="en-US" sz="36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/>
                      <a:endParaRPr lang="en-US" altLang="en-US" sz="36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endParaRPr lang="id-ID" altLang="en-US" sz="36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lvl="1" indent="0"/>
                      <a:r>
                        <a:rPr lang="id-ID" altLang="en-US" sz="3600" dirty="0">
                          <a:solidFill>
                            <a:srgbClr val="000000"/>
                          </a:solidFill>
                          <a:latin typeface="+mn-lt"/>
                        </a:rPr>
                        <a:t>Public Domain: Materi dapat digunakan tanpa ijin dari pemilik / pengembangnya.</a:t>
                      </a:r>
                    </a:p>
                    <a:p>
                      <a:endParaRPr lang="en-US" sz="3600" dirty="0">
                        <a:latin typeface="+mn-lt"/>
                      </a:endParaRPr>
                    </a:p>
                  </a:txBody>
                  <a:tcPr marT="45717" marB="45717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9948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4600" y="2108200"/>
            <a:ext cx="7461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6A0E5CF-3581-4797-98FD-25B76252BD60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PEMANFAATAN SUMBER BELAJAR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>
            <a:extLst>
              <a:ext uri="{FF2B5EF4-FFF2-40B4-BE49-F238E27FC236}">
                <a16:creationId xmlns="" xmlns:a16="http://schemas.microsoft.com/office/drawing/2014/main" id="{54B5FE4A-65C1-4684-A9B6-711F5E918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88" y="2125832"/>
            <a:ext cx="9416732" cy="262927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id-ID" altLang="en-US" sz="2800" b="1" dirty="0">
                <a:cs typeface="Arial" panose="020B0604020202020204" pitchFamily="34" charset="0"/>
              </a:rPr>
              <a:t>Lisensi paling terbuka</a:t>
            </a:r>
          </a:p>
          <a:p>
            <a:pPr>
              <a:spcBef>
                <a:spcPts val="1200"/>
              </a:spcBef>
            </a:pPr>
            <a:r>
              <a:rPr lang="id-ID" altLang="en-US" sz="2800" b="1" dirty="0">
                <a:cs typeface="Arial" panose="020B0604020202020204" pitchFamily="34" charset="0"/>
              </a:rPr>
              <a:t>Orang lain dapat mengambil, menjual, mengubah, menambahkan</a:t>
            </a:r>
          </a:p>
          <a:p>
            <a:pPr>
              <a:spcBef>
                <a:spcPts val="1200"/>
              </a:spcBef>
            </a:pPr>
            <a:r>
              <a:rPr lang="id-ID" altLang="en-US" sz="2800" b="1" dirty="0">
                <a:cs typeface="Arial" panose="020B0604020202020204" pitchFamily="34" charset="0"/>
              </a:rPr>
              <a:t>Harus memberikan kredit kepada pemilik sumber belajar (memberi </a:t>
            </a:r>
            <a:r>
              <a:rPr lang="id-ID" altLang="en-US" sz="2800" b="1" dirty="0" err="1">
                <a:cs typeface="Arial" panose="020B0604020202020204" pitchFamily="34" charset="0"/>
              </a:rPr>
              <a:t>atribusi</a:t>
            </a:r>
            <a:r>
              <a:rPr lang="id-ID" altLang="en-US" sz="2800" b="1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21DBEFD-FA39-4981-A27A-22231770E1A8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BERBAGI SUMBER BELAJAR MENGGUNAKAN 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CREATIVE COMMONS ATTRIBUTION (CC BY)</a:t>
            </a:r>
          </a:p>
        </p:txBody>
      </p:sp>
    </p:spTree>
    <p:extLst>
      <p:ext uri="{BB962C8B-B14F-4D97-AF65-F5344CB8AC3E}">
        <p14:creationId xmlns:p14="http://schemas.microsoft.com/office/powerpoint/2010/main" val="17030902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>
            <a:extLst>
              <a:ext uri="{FF2B5EF4-FFF2-40B4-BE49-F238E27FC236}">
                <a16:creationId xmlns="" xmlns:a16="http://schemas.microsoft.com/office/drawing/2014/main" id="{54B5FE4A-65C1-4684-A9B6-711F5E918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88" y="1765300"/>
            <a:ext cx="9618662" cy="3461793"/>
          </a:xfrm>
        </p:spPr>
        <p:txBody>
          <a:bodyPr/>
          <a:lstStyle/>
          <a:p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Share Alike (CC BY-SA)</a:t>
            </a:r>
          </a:p>
          <a:p>
            <a:pPr>
              <a:spcBef>
                <a:spcPts val="1800"/>
              </a:spcBef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Non Commercial (CC BY-NC)</a:t>
            </a:r>
          </a:p>
          <a:p>
            <a:pPr>
              <a:spcBef>
                <a:spcPts val="1200"/>
              </a:spcBef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No Derives (CC BY-ND)</a:t>
            </a:r>
          </a:p>
          <a:p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Non Commercial Share Alike (CC BY-NC-SA)</a:t>
            </a:r>
          </a:p>
          <a:p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Non Commercial No </a:t>
            </a:r>
            <a:r>
              <a:rPr lang="en-US" alt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Derivs</a:t>
            </a: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(CC BY-NC-ND)</a:t>
            </a:r>
          </a:p>
          <a:p>
            <a:pPr marL="0" indent="0"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17B8CA0-9AD5-42CE-8C4C-725CA623EC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377"/>
          <a:stretch/>
        </p:blipFill>
        <p:spPr>
          <a:xfrm>
            <a:off x="8798408" y="1796344"/>
            <a:ext cx="1439032" cy="16369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90D2AFD-EE2D-46AC-92F7-A8BFCF3FA5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72"/>
          <a:stretch/>
        </p:blipFill>
        <p:spPr>
          <a:xfrm>
            <a:off x="8798408" y="3464374"/>
            <a:ext cx="1454800" cy="16446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9A66A6C-8BF9-4F48-B18E-900E57D9ADE4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JENIS CREATIVE COMMONS ATTRIBUTION (CC BY)</a:t>
            </a:r>
          </a:p>
        </p:txBody>
      </p:sp>
    </p:spTree>
    <p:extLst>
      <p:ext uri="{BB962C8B-B14F-4D97-AF65-F5344CB8AC3E}">
        <p14:creationId xmlns:p14="http://schemas.microsoft.com/office/powerpoint/2010/main" val="12617905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>
            <a:extLst>
              <a:ext uri="{FF2B5EF4-FFF2-40B4-BE49-F238E27FC236}">
                <a16:creationId xmlns="" xmlns:a16="http://schemas.microsoft.com/office/drawing/2014/main" id="{54B5FE4A-65C1-4684-A9B6-711F5E918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88" y="1765300"/>
            <a:ext cx="9618662" cy="3994055"/>
          </a:xfrm>
        </p:spPr>
        <p:txBody>
          <a:bodyPr/>
          <a:lstStyle/>
          <a:p>
            <a:r>
              <a:rPr lang="en-US" altLang="en-US" sz="2800" dirty="0" err="1">
                <a:cs typeface="Arial" panose="020B0604020202020204" pitchFamily="34" charset="0"/>
              </a:rPr>
              <a:t>harus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memberikan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kredit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sesuai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memberikan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tautan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ke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lisensi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menunjukkan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jika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ada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perubahan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dan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harus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mendistribusikan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kontribusi</a:t>
            </a:r>
            <a:r>
              <a:rPr lang="en-US" altLang="en-US" sz="2800" dirty="0">
                <a:cs typeface="Arial" panose="020B0604020202020204" pitchFamily="34" charset="0"/>
              </a:rPr>
              <a:t> di </a:t>
            </a:r>
            <a:r>
              <a:rPr lang="en-US" altLang="en-US" sz="2800" dirty="0" err="1">
                <a:cs typeface="Arial" panose="020B0604020202020204" pitchFamily="34" charset="0"/>
              </a:rPr>
              <a:t>bawah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lisensi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sama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dengan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asli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dilakukan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dengan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cara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wajar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tidak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boleh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menerapkan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persyaratan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hukum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atau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langkah-langkah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teknologi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secara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hukum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membatasi</a:t>
            </a:r>
            <a:r>
              <a:rPr lang="en-US" altLang="en-US" sz="2800" dirty="0">
                <a:cs typeface="Arial" panose="020B0604020202020204" pitchFamily="34" charset="0"/>
              </a:rPr>
              <a:t> orang lain </a:t>
            </a:r>
            <a:r>
              <a:rPr lang="en-US" altLang="en-US" sz="2800" dirty="0" err="1">
                <a:cs typeface="Arial" panose="020B0604020202020204" pitchFamily="34" charset="0"/>
              </a:rPr>
              <a:t>melakukan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apa</a:t>
            </a:r>
            <a:r>
              <a:rPr lang="en-US" altLang="en-US" sz="2800" dirty="0">
                <a:cs typeface="Arial" panose="020B0604020202020204" pitchFamily="34" charset="0"/>
              </a:rPr>
              <a:t> pun yang </a:t>
            </a:r>
            <a:r>
              <a:rPr lang="en-US" altLang="en-US" sz="2800" dirty="0" err="1">
                <a:cs typeface="Arial" panose="020B0604020202020204" pitchFamily="34" charset="0"/>
              </a:rPr>
              <a:t>diizinkan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36F46C9-979C-4389-A0DB-5D4881CE3E60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CREATIVE COMMONS ATTRIBUTION SHARE ALIKE 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(CC BY-SA) </a:t>
            </a:r>
          </a:p>
        </p:txBody>
      </p:sp>
    </p:spTree>
    <p:extLst>
      <p:ext uri="{BB962C8B-B14F-4D97-AF65-F5344CB8AC3E}">
        <p14:creationId xmlns:p14="http://schemas.microsoft.com/office/powerpoint/2010/main" val="24699709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>
            <a:extLst>
              <a:ext uri="{FF2B5EF4-FFF2-40B4-BE49-F238E27FC236}">
                <a16:creationId xmlns="" xmlns:a16="http://schemas.microsoft.com/office/drawing/2014/main" id="{54B5FE4A-65C1-4684-A9B6-711F5E918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88" y="1765300"/>
            <a:ext cx="9618662" cy="3898521"/>
          </a:xfrm>
        </p:spPr>
        <p:txBody>
          <a:bodyPr/>
          <a:lstStyle/>
          <a:p>
            <a:r>
              <a:rPr lang="en-US" altLang="en-US" sz="2800" dirty="0" err="1">
                <a:cs typeface="Arial" panose="020B0604020202020204" pitchFamily="34" charset="0"/>
              </a:rPr>
              <a:t>harus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memberikan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kredit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sesuai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memberikan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tautan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ke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lisensi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menunjukkan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jika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ada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perubahan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dilakukan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dengan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cara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wajar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tidak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boleh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menggunakan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materi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untuk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tujuan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komersial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tidak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boleh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menerapkan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persyaratan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hukum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atau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langkah-langkah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teknologi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secara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hukum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membatasi</a:t>
            </a:r>
            <a:r>
              <a:rPr lang="en-US" altLang="en-US" sz="2800" dirty="0">
                <a:cs typeface="Arial" panose="020B0604020202020204" pitchFamily="34" charset="0"/>
              </a:rPr>
              <a:t> orang lain </a:t>
            </a:r>
            <a:r>
              <a:rPr lang="en-US" altLang="en-US" sz="2800" dirty="0" err="1">
                <a:cs typeface="Arial" panose="020B0604020202020204" pitchFamily="34" charset="0"/>
              </a:rPr>
              <a:t>melakukan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apa</a:t>
            </a:r>
            <a:r>
              <a:rPr lang="en-US" altLang="en-US" sz="2800" dirty="0">
                <a:cs typeface="Arial" panose="020B0604020202020204" pitchFamily="34" charset="0"/>
              </a:rPr>
              <a:t> pun yang </a:t>
            </a:r>
            <a:r>
              <a:rPr lang="en-US" altLang="en-US" sz="2800" dirty="0" err="1">
                <a:cs typeface="Arial" panose="020B0604020202020204" pitchFamily="34" charset="0"/>
              </a:rPr>
              <a:t>diizinkan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FB88E94-28C2-470E-930E-018745879C3C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CREATIVE COMMONS ATTRIBUTION NON COMMERCIAL (CC BY-NC) </a:t>
            </a:r>
          </a:p>
        </p:txBody>
      </p:sp>
    </p:spTree>
    <p:extLst>
      <p:ext uri="{BB962C8B-B14F-4D97-AF65-F5344CB8AC3E}">
        <p14:creationId xmlns:p14="http://schemas.microsoft.com/office/powerpoint/2010/main" val="17013318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>
            <a:extLst>
              <a:ext uri="{FF2B5EF4-FFF2-40B4-BE49-F238E27FC236}">
                <a16:creationId xmlns="" xmlns:a16="http://schemas.microsoft.com/office/drawing/2014/main" id="{54B5FE4A-65C1-4684-A9B6-711F5E918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88" y="1620624"/>
            <a:ext cx="9618662" cy="4321601"/>
          </a:xfrm>
        </p:spPr>
        <p:txBody>
          <a:bodyPr/>
          <a:lstStyle/>
          <a:p>
            <a:r>
              <a:rPr lang="en-US" altLang="en-US" sz="2800" dirty="0" err="1">
                <a:cs typeface="Arial" panose="020B0604020202020204" pitchFamily="34" charset="0"/>
              </a:rPr>
              <a:t>harus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memberikan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kredit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sesuai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memberikan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tautan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ke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lisensi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menunjukkan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jika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ada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perubahan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dilakukan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dengan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cara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wajar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jika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mencampur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  <a:r>
              <a:rPr lang="en-US" altLang="en-US" sz="2800" dirty="0" err="1">
                <a:cs typeface="Arial" panose="020B0604020202020204" pitchFamily="34" charset="0"/>
              </a:rPr>
              <a:t>mengubah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  <a:r>
              <a:rPr lang="en-US" altLang="en-US" sz="2800" dirty="0" err="1">
                <a:cs typeface="Arial" panose="020B0604020202020204" pitchFamily="34" charset="0"/>
              </a:rPr>
              <a:t>atau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membangun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materi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  <a:r>
              <a:rPr lang="en-US" altLang="en-US" sz="2800" dirty="0" err="1">
                <a:cs typeface="Arial" panose="020B0604020202020204" pitchFamily="34" charset="0"/>
              </a:rPr>
              <a:t>maka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tidak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boleh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mendistribusikan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materi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dimodifikasi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tidak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boleh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menerapkan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persyaratan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hukum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atau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langkah-langkah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teknologi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secara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hukum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membatasi</a:t>
            </a:r>
            <a:r>
              <a:rPr lang="en-US" altLang="en-US" sz="2800" dirty="0">
                <a:cs typeface="Arial" panose="020B0604020202020204" pitchFamily="34" charset="0"/>
              </a:rPr>
              <a:t> orang lain </a:t>
            </a:r>
            <a:r>
              <a:rPr lang="en-US" altLang="en-US" sz="2800" dirty="0" err="1">
                <a:cs typeface="Arial" panose="020B0604020202020204" pitchFamily="34" charset="0"/>
              </a:rPr>
              <a:t>melakukan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apa</a:t>
            </a:r>
            <a:r>
              <a:rPr lang="en-US" altLang="en-US" sz="2800" dirty="0">
                <a:cs typeface="Arial" panose="020B0604020202020204" pitchFamily="34" charset="0"/>
              </a:rPr>
              <a:t> pun yang </a:t>
            </a:r>
            <a:r>
              <a:rPr lang="en-US" altLang="en-US" sz="2800" dirty="0" err="1">
                <a:cs typeface="Arial" panose="020B0604020202020204" pitchFamily="34" charset="0"/>
              </a:rPr>
              <a:t>diizinkan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9E91E8E0-F4DD-42B9-B948-1AE63F387BE5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CREATIVE COMMONS ATTRIBUTION NO DERIVS </a:t>
            </a:r>
          </a:p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(CC BY-ND) </a:t>
            </a:r>
          </a:p>
        </p:txBody>
      </p:sp>
    </p:spTree>
    <p:extLst>
      <p:ext uri="{BB962C8B-B14F-4D97-AF65-F5344CB8AC3E}">
        <p14:creationId xmlns:p14="http://schemas.microsoft.com/office/powerpoint/2010/main" val="30225509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>
            <a:extLst>
              <a:ext uri="{FF2B5EF4-FFF2-40B4-BE49-F238E27FC236}">
                <a16:creationId xmlns="" xmlns:a16="http://schemas.microsoft.com/office/drawing/2014/main" id="{54B5FE4A-65C1-4684-A9B6-711F5E918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88" y="1765300"/>
            <a:ext cx="9618662" cy="4444431"/>
          </a:xfrm>
        </p:spPr>
        <p:txBody>
          <a:bodyPr/>
          <a:lstStyle/>
          <a:p>
            <a:r>
              <a:rPr lang="en-US" altLang="en-US" sz="2800" dirty="0" err="1">
                <a:cs typeface="Arial" panose="020B0604020202020204" pitchFamily="34" charset="0"/>
              </a:rPr>
              <a:t>harus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memberikan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kredit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sesuai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memberikan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tautan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ke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lisensi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menunjukkan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jika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ada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perubahan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dan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harus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mendistribusikan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kontribusi</a:t>
            </a:r>
            <a:r>
              <a:rPr lang="en-US" altLang="en-US" sz="2800" dirty="0">
                <a:cs typeface="Arial" panose="020B0604020202020204" pitchFamily="34" charset="0"/>
              </a:rPr>
              <a:t> di </a:t>
            </a:r>
            <a:r>
              <a:rPr lang="en-US" altLang="en-US" sz="2800" dirty="0" err="1">
                <a:cs typeface="Arial" panose="020B0604020202020204" pitchFamily="34" charset="0"/>
              </a:rPr>
              <a:t>bawah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lisensi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sama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dengan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asli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dilakukan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dengan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cara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wajar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tidak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boleh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menggunakan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materi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untuk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tujuan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komersial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tidak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boleh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menerapkan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persyaratan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hukum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atau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langkah-langkah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teknologi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secara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hukum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membatasi</a:t>
            </a:r>
            <a:r>
              <a:rPr lang="en-US" altLang="en-US" sz="2800" dirty="0">
                <a:cs typeface="Arial" panose="020B0604020202020204" pitchFamily="34" charset="0"/>
              </a:rPr>
              <a:t> orang lain </a:t>
            </a:r>
            <a:r>
              <a:rPr lang="en-US" altLang="en-US" sz="2800" dirty="0" err="1">
                <a:cs typeface="Arial" panose="020B0604020202020204" pitchFamily="34" charset="0"/>
              </a:rPr>
              <a:t>melakukan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apa</a:t>
            </a:r>
            <a:r>
              <a:rPr lang="en-US" altLang="en-US" sz="2800" dirty="0">
                <a:cs typeface="Arial" panose="020B0604020202020204" pitchFamily="34" charset="0"/>
              </a:rPr>
              <a:t> pun yang </a:t>
            </a:r>
            <a:r>
              <a:rPr lang="en-US" altLang="en-US" sz="2800" dirty="0" err="1">
                <a:cs typeface="Arial" panose="020B0604020202020204" pitchFamily="34" charset="0"/>
              </a:rPr>
              <a:t>diizinkan</a:t>
            </a:r>
            <a:endParaRPr lang="en-US" altLang="en-US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800" dirty="0"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340B8D6-B25D-48C0-996A-4D573ECB085A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CREATIVE COMMONS ATTRIBUTION NON COMMERCIAL SHARE ALIKE (CC BY-NC-SA) </a:t>
            </a:r>
          </a:p>
        </p:txBody>
      </p:sp>
    </p:spTree>
    <p:extLst>
      <p:ext uri="{BB962C8B-B14F-4D97-AF65-F5344CB8AC3E}">
        <p14:creationId xmlns:p14="http://schemas.microsoft.com/office/powerpoint/2010/main" val="27685782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4">
            <a:extLst>
              <a:ext uri="{FF2B5EF4-FFF2-40B4-BE49-F238E27FC236}">
                <a16:creationId xmlns="" xmlns:a16="http://schemas.microsoft.com/office/drawing/2014/main" id="{54B5FE4A-65C1-4684-A9B6-711F5E918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 err="1">
                <a:cs typeface="Arial" panose="020B0604020202020204" pitchFamily="34" charset="0"/>
              </a:rPr>
              <a:t>harus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memberikan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kredit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sesuai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memberikan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tautan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ke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lisensi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</a:p>
          <a:p>
            <a:r>
              <a:rPr lang="en-US" altLang="en-US" sz="2800" dirty="0" err="1">
                <a:cs typeface="Arial" panose="020B0604020202020204" pitchFamily="34" charset="0"/>
              </a:rPr>
              <a:t>menunjukkan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jika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ada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perubahan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dilakukan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dengan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cara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wajar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tidak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boleh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menggunakan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materi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untuk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tujuan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komersial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jika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mencampur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  <a:r>
              <a:rPr lang="en-US" altLang="en-US" sz="2800" dirty="0" err="1">
                <a:cs typeface="Arial" panose="020B0604020202020204" pitchFamily="34" charset="0"/>
              </a:rPr>
              <a:t>mengubah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  <a:r>
              <a:rPr lang="en-US" altLang="en-US" sz="2800" dirty="0" err="1">
                <a:cs typeface="Arial" panose="020B0604020202020204" pitchFamily="34" charset="0"/>
              </a:rPr>
              <a:t>atau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membangun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materi</a:t>
            </a:r>
            <a:r>
              <a:rPr lang="en-US" altLang="en-US" sz="2800" dirty="0">
                <a:cs typeface="Arial" panose="020B0604020202020204" pitchFamily="34" charset="0"/>
              </a:rPr>
              <a:t>, </a:t>
            </a:r>
            <a:r>
              <a:rPr lang="en-US" altLang="en-US" sz="2800" dirty="0" err="1">
                <a:cs typeface="Arial" panose="020B0604020202020204" pitchFamily="34" charset="0"/>
              </a:rPr>
              <a:t>maka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tidak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boleh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mendistribusikan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materi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dimodifikasi</a:t>
            </a:r>
            <a:endParaRPr lang="en-US" altLang="en-US" sz="2800" dirty="0">
              <a:cs typeface="Arial" panose="020B0604020202020204" pitchFamily="34" charset="0"/>
            </a:endParaRPr>
          </a:p>
          <a:p>
            <a:r>
              <a:rPr lang="en-US" altLang="en-US" sz="2800" dirty="0" err="1">
                <a:cs typeface="Arial" panose="020B0604020202020204" pitchFamily="34" charset="0"/>
              </a:rPr>
              <a:t>tidak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boleh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menerapkan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persyaratan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hukum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atau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langkah-langkah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teknologi</a:t>
            </a:r>
            <a:r>
              <a:rPr lang="en-US" altLang="en-US" sz="2800" dirty="0">
                <a:cs typeface="Arial" panose="020B0604020202020204" pitchFamily="34" charset="0"/>
              </a:rPr>
              <a:t> yang </a:t>
            </a:r>
            <a:r>
              <a:rPr lang="en-US" altLang="en-US" sz="2800" dirty="0" err="1">
                <a:cs typeface="Arial" panose="020B0604020202020204" pitchFamily="34" charset="0"/>
              </a:rPr>
              <a:t>secara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hukum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membatasi</a:t>
            </a:r>
            <a:r>
              <a:rPr lang="en-US" altLang="en-US" sz="2800" dirty="0">
                <a:cs typeface="Arial" panose="020B0604020202020204" pitchFamily="34" charset="0"/>
              </a:rPr>
              <a:t> orang lain </a:t>
            </a:r>
            <a:r>
              <a:rPr lang="en-US" altLang="en-US" sz="2800" dirty="0" err="1">
                <a:cs typeface="Arial" panose="020B0604020202020204" pitchFamily="34" charset="0"/>
              </a:rPr>
              <a:t>melakukan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cs typeface="Arial" panose="020B0604020202020204" pitchFamily="34" charset="0"/>
              </a:rPr>
              <a:t>apa</a:t>
            </a:r>
            <a:r>
              <a:rPr lang="en-US" altLang="en-US" sz="2800" dirty="0">
                <a:cs typeface="Arial" panose="020B0604020202020204" pitchFamily="34" charset="0"/>
              </a:rPr>
              <a:t> pun yang </a:t>
            </a:r>
            <a:r>
              <a:rPr lang="en-US" altLang="en-US" sz="2800" dirty="0" err="1">
                <a:cs typeface="Arial" panose="020B0604020202020204" pitchFamily="34" charset="0"/>
              </a:rPr>
              <a:t>diizinkan</a:t>
            </a:r>
            <a:endParaRPr lang="en-US" altLang="en-US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800" dirty="0"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A407BB6-C78A-4A5C-82F1-ABF50F4B5450}"/>
              </a:ext>
            </a:extLst>
          </p:cNvPr>
          <p:cNvSpPr/>
          <p:nvPr/>
        </p:nvSpPr>
        <p:spPr>
          <a:xfrm>
            <a:off x="1998663" y="435115"/>
            <a:ext cx="84915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+mj-lt"/>
              </a:rPr>
              <a:t>CREATIVE COMMONS ATTRIBUTION NON COMMERCIAL NO DERIVS (CC BY-NC-ND) </a:t>
            </a:r>
          </a:p>
        </p:txBody>
      </p:sp>
    </p:spTree>
    <p:extLst>
      <p:ext uri="{BB962C8B-B14F-4D97-AF65-F5344CB8AC3E}">
        <p14:creationId xmlns:p14="http://schemas.microsoft.com/office/powerpoint/2010/main" val="27360152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5" descr="A close up of a sign&#10;&#10;Description generated with high confiden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368" y="2357295"/>
            <a:ext cx="54483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5344319" y="1653130"/>
            <a:ext cx="4907413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Portal: </a:t>
            </a:r>
            <a:br>
              <a:rPr lang="en-US" dirty="0"/>
            </a:br>
            <a:r>
              <a:rPr lang="en-US" dirty="0">
                <a:hlinkClick r:id="rId3"/>
              </a:rPr>
              <a:t>http://ecampus.ut.ac.id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:</a:t>
            </a:r>
          </a:p>
          <a:p>
            <a:pPr lvl="1">
              <a:buFont typeface="Arial" charset="0"/>
              <a:buChar char="•"/>
            </a:pPr>
            <a:r>
              <a:rPr lang="en-US" dirty="0"/>
              <a:t>Username: </a:t>
            </a:r>
            <a:r>
              <a:rPr lang="en-US" dirty="0">
                <a:hlinkClick r:id="rId4"/>
              </a:rPr>
              <a:t>nim@ecampus.ut.ac.id</a:t>
            </a:r>
            <a:r>
              <a:rPr lang="en-US" dirty="0"/>
              <a:t> (</a:t>
            </a:r>
            <a:r>
              <a:rPr lang="en-US" dirty="0">
                <a:hlinkClick r:id="rId5"/>
              </a:rPr>
              <a:t>000262018@ecampus.ut.ac.id</a:t>
            </a:r>
            <a:r>
              <a:rPr lang="en-US" dirty="0"/>
              <a:t>)</a:t>
            </a:r>
          </a:p>
          <a:p>
            <a:pPr lvl="1">
              <a:buFont typeface="Arial" charset="0"/>
              <a:buChar char="•"/>
            </a:pPr>
            <a:r>
              <a:rPr lang="en-US" dirty="0"/>
              <a:t>Password </a:t>
            </a:r>
            <a:r>
              <a:rPr lang="en-US" dirty="0" err="1"/>
              <a:t>awal</a:t>
            </a:r>
            <a:r>
              <a:rPr lang="en-US" dirty="0"/>
              <a:t>: </a:t>
            </a:r>
            <a:r>
              <a:rPr lang="en-US" dirty="0" err="1"/>
              <a:t>Ut+tglblnthnlahir</a:t>
            </a:r>
            <a:r>
              <a:rPr lang="en-US" dirty="0"/>
              <a:t> (Case Sensitive). </a:t>
            </a:r>
            <a:r>
              <a:rPr lang="en-US" dirty="0" err="1"/>
              <a:t>Misal</a:t>
            </a:r>
            <a:r>
              <a:rPr lang="en-US" dirty="0"/>
              <a:t>: Ut22031997</a:t>
            </a:r>
          </a:p>
          <a:p>
            <a:pPr lvl="1">
              <a:buFont typeface="Arial" charset="0"/>
              <a:buChar char="•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program fully Online </a:t>
            </a:r>
            <a:r>
              <a:rPr lang="en-US" dirty="0" err="1"/>
              <a:t>akun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didapatklan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berhasil</a:t>
            </a:r>
            <a:r>
              <a:rPr lang="en-US" dirty="0"/>
              <a:t> </a:t>
            </a:r>
            <a:r>
              <a:rPr lang="en-US" dirty="0" err="1"/>
              <a:t>mendaftar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sia.ut.ac.id</a:t>
            </a:r>
          </a:p>
          <a:p>
            <a:pPr lvl="1">
              <a:buFont typeface="Arial" charset="0"/>
              <a:buChar char="•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lama dan program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tiket</a:t>
            </a:r>
            <a:r>
              <a:rPr lang="en-US" dirty="0"/>
              <a:t> </a:t>
            </a:r>
            <a:r>
              <a:rPr lang="en-US" dirty="0" err="1"/>
              <a:t>pengaduan</a:t>
            </a:r>
            <a:r>
              <a:rPr lang="en-US" dirty="0"/>
              <a:t> pada Halo-UT (</a:t>
            </a:r>
            <a:r>
              <a:rPr lang="en-US" dirty="0">
                <a:hlinkClick r:id="rId6"/>
              </a:rPr>
              <a:t>http://hallo-ut.ut.ac.id/</a:t>
            </a:r>
            <a:r>
              <a:rPr lang="en-US" dirty="0"/>
              <a:t>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mengaktifkan</a:t>
            </a:r>
            <a:r>
              <a:rPr lang="en-US" dirty="0"/>
              <a:t> </a:t>
            </a:r>
            <a:r>
              <a:rPr lang="en-US" dirty="0" err="1"/>
              <a:t>akun</a:t>
            </a:r>
            <a:r>
              <a:rPr lang="en-US" dirty="0"/>
              <a:t>.</a:t>
            </a:r>
            <a:endParaRPr lang="id-ID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D32A12B-2A3A-44CA-9E08-296E30B11560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OFFICE 365 (1)</a:t>
            </a:r>
          </a:p>
        </p:txBody>
      </p:sp>
    </p:spTree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561975" y="1509713"/>
            <a:ext cx="9555163" cy="47466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dirty="0" err="1">
                <a:latin typeface="+mn-lt"/>
              </a:rPr>
              <a:t>Universitas</a:t>
            </a:r>
            <a:r>
              <a:rPr lang="en-US" sz="2400" dirty="0">
                <a:latin typeface="+mn-lt"/>
              </a:rPr>
              <a:t> Terbuka </a:t>
            </a:r>
            <a:r>
              <a:rPr lang="en-US" sz="2400" dirty="0" err="1">
                <a:latin typeface="+mn-lt"/>
              </a:rPr>
              <a:t>bekerjasama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dengan</a:t>
            </a:r>
            <a:r>
              <a:rPr lang="en-US" sz="2400" dirty="0">
                <a:latin typeface="+mn-lt"/>
              </a:rPr>
              <a:t> Microsoft Indonesia </a:t>
            </a:r>
            <a:r>
              <a:rPr lang="en-US" sz="2400" dirty="0" err="1">
                <a:latin typeface="+mn-lt"/>
              </a:rPr>
              <a:t>menyediakan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fasilitas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untuk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mendukung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proses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pembelajaran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secara</a:t>
            </a:r>
            <a:r>
              <a:rPr lang="en-US" sz="2400" dirty="0">
                <a:latin typeface="+mn-lt"/>
              </a:rPr>
              <a:t> online yang </a:t>
            </a:r>
            <a:r>
              <a:rPr lang="en-US" sz="2400" dirty="0" err="1">
                <a:latin typeface="+mn-lt"/>
              </a:rPr>
              <a:t>memungkinkan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pengguna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untuk</a:t>
            </a:r>
            <a:r>
              <a:rPr lang="en-US" sz="2400" dirty="0">
                <a:latin typeface="+mn-lt"/>
              </a:rPr>
              <a:t>:</a:t>
            </a: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endParaRPr lang="en-US" sz="2400" dirty="0">
              <a:latin typeface="+mn-lt"/>
            </a:endParaRP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endParaRPr lang="en-US" sz="2400" dirty="0">
              <a:latin typeface="+mn-lt"/>
            </a:endParaRP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endParaRPr lang="en-US" sz="2400" dirty="0">
              <a:latin typeface="+mn-lt"/>
            </a:endParaRP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endParaRPr lang="en-US" sz="2400" dirty="0">
              <a:latin typeface="+mn-lt"/>
            </a:endParaRP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endParaRPr lang="en-US" sz="2400" dirty="0">
              <a:latin typeface="+mn-lt"/>
            </a:endParaRP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dirty="0" err="1">
                <a:latin typeface="+mn-lt"/>
              </a:rPr>
              <a:t>Dengan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fasilitas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ini</a:t>
            </a:r>
            <a:r>
              <a:rPr lang="en-US" sz="2400" dirty="0">
                <a:latin typeface="+mn-lt"/>
              </a:rPr>
              <a:t>, </a:t>
            </a:r>
            <a:r>
              <a:rPr lang="en-US" sz="2400" dirty="0" err="1">
                <a:latin typeface="+mn-lt"/>
              </a:rPr>
              <a:t>diharapkan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mahasiswa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terbantu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secara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signifikan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ketika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mengikuti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pembelajaran</a:t>
            </a:r>
            <a:r>
              <a:rPr lang="en-US" sz="2400" dirty="0">
                <a:latin typeface="+mn-lt"/>
              </a:rPr>
              <a:t> online </a:t>
            </a:r>
            <a:r>
              <a:rPr lang="en-US" sz="2400" dirty="0" err="1">
                <a:latin typeface="+mn-lt"/>
              </a:rPr>
              <a:t>melalui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>
                <a:latin typeface="+mn-lt"/>
                <a:hlinkClick r:id="rId2"/>
              </a:rPr>
              <a:t>http://elearning.ut.ac.id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atau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aplikasi</a:t>
            </a:r>
            <a:r>
              <a:rPr lang="en-US" sz="2400" dirty="0">
                <a:latin typeface="+mn-lt"/>
              </a:rPr>
              <a:t> UT-Online Mobile yang </a:t>
            </a:r>
            <a:r>
              <a:rPr lang="en-US" sz="2400" dirty="0" err="1">
                <a:latin typeface="+mn-lt"/>
              </a:rPr>
              <a:t>tersedia</a:t>
            </a:r>
            <a:r>
              <a:rPr lang="en-US" sz="2400" dirty="0">
                <a:latin typeface="+mn-lt"/>
              </a:rPr>
              <a:t> di Google Play Store</a:t>
            </a:r>
            <a:endParaRPr lang="id-ID" sz="2400" dirty="0">
              <a:latin typeface="+mn-lt"/>
            </a:endParaRPr>
          </a:p>
        </p:txBody>
      </p:sp>
      <p:pic>
        <p:nvPicPr>
          <p:cNvPr id="27652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3763" y="2785022"/>
            <a:ext cx="9347200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68FD612-D220-48E7-9B24-D6E077130D87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OFFICE 365 (2)</a:t>
            </a:r>
          </a:p>
        </p:txBody>
      </p:sp>
    </p:spTree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330200" y="1494410"/>
            <a:ext cx="6445250" cy="4351337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en-US" sz="3500" dirty="0">
              <a:latin typeface="+mn-lt"/>
            </a:endParaRP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id-ID" sz="3500" dirty="0">
              <a:latin typeface="+mn-lt"/>
            </a:endParaRPr>
          </a:p>
        </p:txBody>
      </p:sp>
      <p:pic>
        <p:nvPicPr>
          <p:cNvPr id="28676" name="Picture 2" descr="http://www.ucdenver.edu/email/PublishingImages/cloud/OWA_ic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1337" y="2323559"/>
            <a:ext cx="1846263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261938" y="1453135"/>
            <a:ext cx="6193453" cy="4947665"/>
          </a:xfrm>
          <a:prstGeom prst="roundRect">
            <a:avLst/>
          </a:prstGeom>
          <a:solidFill>
            <a:srgbClr val="DDDDDD"/>
          </a:solidFill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Layanan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Email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kelas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enterprise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dengan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kapasitas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hingga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50 GB</a:t>
            </a: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Penyimpanan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1 TB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untuk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fitur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OneDrive</a:t>
            </a:r>
            <a:endParaRPr lang="en-US" sz="2400" b="1" dirty="0">
              <a:solidFill>
                <a:srgbClr val="002060"/>
              </a:solidFill>
              <a:ea typeface="ＭＳ Ｐゴシック" pitchFamily="34" charset="-128"/>
            </a:endParaRP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Fungsi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group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untuk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mempermudah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kolaborasi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dan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komunikasi</a:t>
            </a:r>
            <a:endParaRPr lang="en-US" sz="2400" b="1" dirty="0">
              <a:solidFill>
                <a:srgbClr val="002060"/>
              </a:solidFill>
              <a:ea typeface="ＭＳ Ｐゴシック" pitchFamily="34" charset="-128"/>
            </a:endParaRP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Calendar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untuk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membuat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perencanaan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pekerjaan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undangan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rapat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dan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undangan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webinar</a:t>
            </a: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Contact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untuk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dapat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menghubungi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sesame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komunitas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kampus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secara</a:t>
            </a:r>
            <a:r>
              <a:rPr lang="en-US" sz="2400" b="1" dirty="0">
                <a:solidFill>
                  <a:srgbClr val="002060"/>
                </a:solidFill>
                <a:ea typeface="ＭＳ Ｐゴシック" pitchFamily="34" charset="-128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ＭＳ Ｐゴシック" pitchFamily="34" charset="-128"/>
              </a:rPr>
              <a:t>mudah</a:t>
            </a:r>
            <a:endParaRPr lang="en-US" sz="2400" b="1" dirty="0">
              <a:solidFill>
                <a:srgbClr val="002060"/>
              </a:solidFill>
              <a:ea typeface="ＭＳ Ｐゴシック" pitchFamily="34" charset="-128"/>
            </a:endParaRPr>
          </a:p>
          <a:p>
            <a:pPr algn="ctr">
              <a:defRPr/>
            </a:pPr>
            <a:endParaRPr lang="en-US" dirty="0"/>
          </a:p>
        </p:txBody>
      </p:sp>
      <p:pic>
        <p:nvPicPr>
          <p:cNvPr id="28678" name="Picture 2" descr="Ikon Skype"/>
          <p:cNvPicPr>
            <a:picLocks noChangeAspect="1" noChangeArrowheads="1"/>
          </p:cNvPicPr>
          <p:nvPr/>
        </p:nvPicPr>
        <p:blipFill>
          <a:blip r:embed="rId3"/>
          <a:srcRect l="28633" t="4948" r="30360"/>
          <a:stretch>
            <a:fillRect/>
          </a:stretch>
        </p:blipFill>
        <p:spPr bwMode="auto">
          <a:xfrm>
            <a:off x="8605837" y="2382296"/>
            <a:ext cx="15970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2" descr="Ikon OneNote"/>
          <p:cNvPicPr>
            <a:picLocks noChangeAspect="1" noChangeArrowheads="1"/>
          </p:cNvPicPr>
          <p:nvPr/>
        </p:nvPicPr>
        <p:blipFill>
          <a:blip r:embed="rId4"/>
          <a:srcRect l="30095" t="18947" r="29414" b="12482"/>
          <a:stretch>
            <a:fillRect/>
          </a:stretch>
        </p:blipFill>
        <p:spPr bwMode="auto">
          <a:xfrm>
            <a:off x="6835775" y="3420521"/>
            <a:ext cx="20828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4" descr="Ikon OneDrive"/>
          <p:cNvPicPr>
            <a:picLocks noChangeAspect="1" noChangeArrowheads="1"/>
          </p:cNvPicPr>
          <p:nvPr/>
        </p:nvPicPr>
        <p:blipFill>
          <a:blip r:embed="rId5"/>
          <a:srcRect l="30966" t="27596" r="30502" b="28976"/>
          <a:stretch>
            <a:fillRect/>
          </a:stretch>
        </p:blipFill>
        <p:spPr bwMode="auto">
          <a:xfrm>
            <a:off x="6870700" y="4690521"/>
            <a:ext cx="324485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6" descr="Ikon Sway"/>
          <p:cNvPicPr>
            <a:picLocks noChangeAspect="1" noChangeArrowheads="1"/>
          </p:cNvPicPr>
          <p:nvPr/>
        </p:nvPicPr>
        <p:blipFill>
          <a:blip r:embed="rId6"/>
          <a:srcRect l="33578" t="22263" r="33769" b="22881"/>
          <a:stretch>
            <a:fillRect/>
          </a:stretch>
        </p:blipFill>
        <p:spPr bwMode="auto">
          <a:xfrm>
            <a:off x="8432800" y="3993609"/>
            <a:ext cx="1993900" cy="95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BAB86733-5E53-4DE2-8E5E-CDEBDEBE4BF9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OFFICE 365 (3)</a:t>
            </a:r>
          </a:p>
        </p:txBody>
      </p:sp>
    </p:spTree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ChangeArrowheads="1"/>
          </p:cNvSpPr>
          <p:nvPr/>
        </p:nvSpPr>
        <p:spPr bwMode="auto">
          <a:xfrm>
            <a:off x="1978025" y="427038"/>
            <a:ext cx="7550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3200" b="1">
                <a:solidFill>
                  <a:srgbClr val="000000"/>
                </a:solidFill>
              </a:rPr>
              <a:t>Office365 UT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30200" y="1303338"/>
            <a:ext cx="6445250" cy="4351337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en-US" sz="3500" dirty="0">
              <a:latin typeface="+mn-lt"/>
            </a:endParaRP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id-ID" sz="3500" dirty="0">
              <a:latin typeface="+mn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4173" y="174179"/>
          <a:ext cx="10369324" cy="7153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4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701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206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140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01918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b="1" u="none" strike="noStrike" dirty="0">
                          <a:effectLst/>
                        </a:rPr>
                        <a:t>No</a:t>
                      </a:r>
                      <a:endParaRPr lang="id-ID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b="1" u="none" strike="noStrike" dirty="0">
                          <a:effectLst/>
                        </a:rPr>
                        <a:t>Jenis Layanan Office365</a:t>
                      </a:r>
                      <a:endParaRPr lang="id-ID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b="1" u="none" strike="noStrike" dirty="0">
                          <a:effectLst/>
                        </a:rPr>
                        <a:t>Non Sipas</a:t>
                      </a:r>
                      <a:endParaRPr lang="id-ID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b="1" u="none" strike="noStrike" dirty="0">
                          <a:effectLst/>
                        </a:rPr>
                        <a:t>Program Sipas</a:t>
                      </a:r>
                      <a:br>
                        <a:rPr lang="id-ID" sz="1600" b="1" u="none" strike="noStrike" dirty="0">
                          <a:effectLst/>
                        </a:rPr>
                      </a:br>
                      <a:r>
                        <a:rPr lang="id-ID" sz="1600" b="1" u="none" strike="noStrike" dirty="0">
                          <a:effectLst/>
                        </a:rPr>
                        <a:t>Fully Online</a:t>
                      </a:r>
                      <a:endParaRPr lang="id-ID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3657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Aplikasi Office yang terinstal lengkap Word, Excel, PowerPoint, Outlook, Publisher, dan OneNote hingga maksimum 5 PC atau Mac per pengguna</a:t>
                      </a:r>
                      <a:r>
                        <a:rPr lang="en-US" sz="1600" u="none" strike="noStrike" baseline="0" dirty="0">
                          <a:effectLst/>
                        </a:rPr>
                        <a:t> </a:t>
                      </a:r>
                    </a:p>
                    <a:p>
                      <a:pPr algn="l" fontAlgn="t"/>
                      <a:r>
                        <a:rPr lang="en-US" sz="1600" u="none" strike="noStrike" baseline="0" dirty="0">
                          <a:effectLst/>
                        </a:rPr>
                        <a:t>(</a:t>
                      </a:r>
                      <a:r>
                        <a:rPr lang="id-ID" sz="1600" u="none" strike="noStrike" dirty="0">
                          <a:effectLst/>
                        </a:rPr>
                        <a:t> Office Dektop Apps Windows/Mac 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b="1" u="none" strike="noStrike" dirty="0">
                          <a:effectLst/>
                        </a:rPr>
                        <a:t>Berbayar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>
                          <a:effectLst/>
                        </a:rPr>
                        <a:t>Tersedia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1918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Office di tablet dan ponsel untuk pengalaman Office yang terinstal lengkap di 5 tablet dan 5 ponsel per pengguna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id-ID" sz="1600" u="none" strike="noStrike" dirty="0">
                          <a:effectLst/>
                        </a:rPr>
                        <a:t>( Office Mobile Apps)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b="1" u="none" strike="noStrike" dirty="0">
                          <a:effectLst/>
                        </a:rPr>
                        <a:t>Berbayar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Tersedia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4652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Tool Pengembangan Video Lecture Interaktif Office Mix</a:t>
                      </a:r>
                      <a:r>
                        <a:rPr lang="en-US" sz="1600" u="none" strike="noStrike" baseline="0" dirty="0">
                          <a:effectLst/>
                        </a:rPr>
                        <a:t> </a:t>
                      </a:r>
                    </a:p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( https://mix.office.com)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Mengikuti Plan Diatasnya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>
                          <a:effectLst/>
                        </a:rPr>
                        <a:t>Tersedia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5542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4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Office </a:t>
                      </a:r>
                      <a:r>
                        <a:rPr lang="en-US" sz="1600" u="none" strike="noStrike" dirty="0" err="1">
                          <a:effectLst/>
                        </a:rPr>
                        <a:t>versi</a:t>
                      </a:r>
                      <a:r>
                        <a:rPr lang="en-US" sz="1600" u="none" strike="noStrike" dirty="0">
                          <a:effectLst/>
                        </a:rPr>
                        <a:t> online </a:t>
                      </a:r>
                      <a:r>
                        <a:rPr lang="en-US" sz="1600" u="none" strike="noStrike" dirty="0" err="1">
                          <a:effectLst/>
                        </a:rPr>
                        <a:t>termasuk</a:t>
                      </a:r>
                      <a:r>
                        <a:rPr lang="en-US" sz="1600" u="none" strike="noStrike" dirty="0">
                          <a:effectLst/>
                        </a:rPr>
                        <a:t> Word, Excel, </a:t>
                      </a:r>
                      <a:r>
                        <a:rPr lang="en-US" sz="1600" u="none" strike="noStrike" dirty="0" err="1">
                          <a:effectLst/>
                        </a:rPr>
                        <a:t>dan</a:t>
                      </a:r>
                      <a:r>
                        <a:rPr lang="en-US" sz="1600" u="none" strike="noStrike" dirty="0">
                          <a:effectLst/>
                        </a:rPr>
                        <a:t> PowerPoint   ( Office Web 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Tersedia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>
                          <a:effectLst/>
                        </a:rPr>
                        <a:t>Tersedia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5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Penyimpanan dan berbagi file dengan penyimpanan 1 TB per pengguna</a:t>
                      </a:r>
                      <a:r>
                        <a:rPr lang="en-US" sz="1600" u="none" strike="noStrike" baseline="0" dirty="0">
                          <a:effectLst/>
                        </a:rPr>
                        <a:t> </a:t>
                      </a:r>
                      <a:r>
                        <a:rPr lang="id-ID" sz="1600" u="none" strike="noStrike" dirty="0">
                          <a:effectLst/>
                        </a:rPr>
                        <a:t>(Onedrive for Bussines) 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Tersedia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>
                          <a:effectLst/>
                        </a:rPr>
                        <a:t>Tersedia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9294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6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>
                          <a:effectLst/>
                        </a:rPr>
                        <a:t>Email, kalender, dan kontak  dengan kapasitas hingga 50GB</a:t>
                      </a:r>
                      <a:endParaRPr lang="id-ID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Tersedia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>
                          <a:effectLst/>
                        </a:rPr>
                        <a:t>Tersedia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0214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7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>
                          <a:effectLst/>
                        </a:rPr>
                        <a:t>(Outlook, Calendar, Contacts )</a:t>
                      </a:r>
                      <a:endParaRPr lang="id-ID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Tersedia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>
                          <a:effectLst/>
                        </a:rPr>
                        <a:t>Tersedia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0593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8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Kolaborasi Online, IM, Audio dan Video, serta fitur Webinar</a:t>
                      </a:r>
                      <a:endParaRPr lang="en-US" sz="1600" u="none" strike="noStrike" baseline="0" dirty="0">
                        <a:effectLst/>
                      </a:endParaRPr>
                    </a:p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( Skype for Bussines 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Tersedia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>
                          <a:effectLst/>
                        </a:rPr>
                        <a:t>Tersedia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50593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9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 Storyline Tool untuk membuat presentasi atau materi belajar interaktif secara online</a:t>
                      </a:r>
                      <a:r>
                        <a:rPr lang="en-US" sz="1600" u="none" strike="noStrike" baseline="0" dirty="0">
                          <a:effectLst/>
                        </a:rPr>
                        <a:t> </a:t>
                      </a:r>
                      <a:r>
                        <a:rPr lang="id-ID" sz="1600" u="none" strike="noStrike" dirty="0">
                          <a:effectLst/>
                        </a:rPr>
                        <a:t>( Sway 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Tersedia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>
                          <a:effectLst/>
                        </a:rPr>
                        <a:t>Tersedia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4551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10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Video Sharing sesama komunitas kampus (Video)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Tersedia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>
                          <a:effectLst/>
                        </a:rPr>
                        <a:t>Tersedia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50593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11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Buku catatan digital untuk mencatat hal hal penting selama proses belajar </a:t>
                      </a:r>
                      <a:endParaRPr lang="en-US" sz="1600" u="none" strike="noStrike" dirty="0">
                        <a:effectLst/>
                      </a:endParaRPr>
                    </a:p>
                    <a:p>
                      <a:pPr algn="l" fontAlgn="t"/>
                      <a:r>
                        <a:rPr lang="en-US" sz="1600" u="none" strike="noStrike" baseline="0" dirty="0">
                          <a:effectLst/>
                        </a:rPr>
                        <a:t> </a:t>
                      </a:r>
                      <a:r>
                        <a:rPr lang="id-ID" sz="1600" u="none" strike="noStrike" dirty="0">
                          <a:effectLst/>
                        </a:rPr>
                        <a:t>( OneNote)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672125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12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Public Document Sharing untuk menampilkan karya tulis yang disimpan dalam Onedrive ke internet / Publik </a:t>
                      </a:r>
                      <a:r>
                        <a:rPr lang="en-US" sz="1600" u="none" strike="noStrike" dirty="0">
                          <a:effectLst/>
                        </a:rPr>
                        <a:t>(</a:t>
                      </a:r>
                      <a:r>
                        <a:rPr lang="id-ID" sz="1600" u="none" strike="noStrike" dirty="0">
                          <a:effectLst/>
                        </a:rPr>
                        <a:t> https://docs.com)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>
                          <a:effectLst/>
                        </a:rPr>
                        <a:t> </a:t>
                      </a:r>
                      <a:endParaRPr lang="id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 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40214"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13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id-ID" sz="1600" u="none" strike="noStrike" dirty="0">
                          <a:effectLst/>
                        </a:rPr>
                        <a:t>Fasilitas Penunjang produktifitas Lainnya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Tersedia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d-ID" sz="1600" u="none" strike="noStrike" dirty="0">
                          <a:effectLst/>
                        </a:rPr>
                        <a:t>Tersedia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4" descr="A close up of a logo&#10;&#10;Description generated with very high confiden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3108325"/>
            <a:ext cx="27940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410191" y="1334601"/>
            <a:ext cx="701419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 err="1">
                <a:latin typeface="+mn-lt"/>
              </a:rPr>
              <a:t>Pastikan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mendapatkan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jaringan</a:t>
            </a:r>
            <a:r>
              <a:rPr lang="en-US" altLang="en-US" sz="2400" dirty="0">
                <a:latin typeface="+mn-lt"/>
              </a:rPr>
              <a:t> @wifi.id yang </a:t>
            </a:r>
            <a:r>
              <a:rPr lang="en-US" altLang="en-US" sz="2400" dirty="0" err="1">
                <a:latin typeface="+mn-lt"/>
              </a:rPr>
              <a:t>benar</a:t>
            </a:r>
            <a:r>
              <a:rPr lang="en-US" altLang="en-US" sz="2400" dirty="0">
                <a:latin typeface="+mn-lt"/>
              </a:rPr>
              <a:t> dan </a:t>
            </a:r>
            <a:r>
              <a:rPr lang="en-US" altLang="en-US" sz="2400" dirty="0" err="1">
                <a:latin typeface="+mn-lt"/>
              </a:rPr>
              <a:t>statusnya</a:t>
            </a:r>
            <a:r>
              <a:rPr lang="en-US" altLang="en-US" sz="2400" dirty="0">
                <a:latin typeface="+mn-lt"/>
              </a:rPr>
              <a:t> connected/</a:t>
            </a:r>
            <a:r>
              <a:rPr lang="en-US" altLang="en-US" sz="2400" dirty="0" err="1">
                <a:latin typeface="+mn-lt"/>
              </a:rPr>
              <a:t>terhubung</a:t>
            </a:r>
            <a:r>
              <a:rPr lang="en-US" altLang="en-US" sz="2400" dirty="0">
                <a:latin typeface="+mn-lt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 err="1">
                <a:latin typeface="+mn-lt"/>
              </a:rPr>
              <a:t>Bukalah</a:t>
            </a:r>
            <a:r>
              <a:rPr lang="en-US" altLang="en-US" sz="2400" dirty="0">
                <a:latin typeface="+mn-lt"/>
              </a:rPr>
              <a:t> browser (chrome, </a:t>
            </a:r>
            <a:r>
              <a:rPr lang="en-US" altLang="en-US" sz="2400" dirty="0" err="1">
                <a:latin typeface="+mn-lt"/>
              </a:rPr>
              <a:t>firefox</a:t>
            </a:r>
            <a:r>
              <a:rPr lang="en-US" altLang="en-US" sz="2400" dirty="0">
                <a:latin typeface="+mn-lt"/>
              </a:rPr>
              <a:t>, </a:t>
            </a:r>
            <a:r>
              <a:rPr lang="en-US" altLang="en-US" sz="2400" dirty="0" err="1">
                <a:latin typeface="+mn-lt"/>
              </a:rPr>
              <a:t>dll</a:t>
            </a:r>
            <a:r>
              <a:rPr lang="en-US" altLang="en-US" sz="2400" dirty="0">
                <a:latin typeface="+mn-lt"/>
              </a:rPr>
              <a:t>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altLang="en-US" sz="2400" dirty="0">
                <a:latin typeface="+mn-lt"/>
              </a:rPr>
              <a:t>Klik pada tautan </a:t>
            </a:r>
            <a:r>
              <a:rPr lang="fi-FI" altLang="en-US" sz="2400" b="1" dirty="0">
                <a:latin typeface="+mn-lt"/>
              </a:rPr>
              <a:t>komunitas kampus</a:t>
            </a:r>
            <a:endParaRPr lang="en-US" altLang="en-US" sz="2400" b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 err="1">
                <a:latin typeface="+mn-lt"/>
              </a:rPr>
              <a:t>Mahasiswa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aktif</a:t>
            </a:r>
            <a:r>
              <a:rPr lang="en-US" altLang="en-US" sz="2400" dirty="0">
                <a:latin typeface="+mn-lt"/>
              </a:rPr>
              <a:t> UT, </a:t>
            </a:r>
            <a:r>
              <a:rPr lang="en-US" altLang="en-US" sz="2400" dirty="0" err="1">
                <a:latin typeface="+mn-lt"/>
              </a:rPr>
              <a:t>masukkan</a:t>
            </a:r>
            <a:r>
              <a:rPr lang="en-US" altLang="en-US" sz="2400" dirty="0">
                <a:latin typeface="+mn-lt"/>
              </a:rPr>
              <a:t> NIM Anda, </a:t>
            </a:r>
            <a:r>
              <a:rPr lang="en-US" altLang="en-US" sz="2400" dirty="0" err="1">
                <a:latin typeface="+mn-lt"/>
              </a:rPr>
              <a:t>ditambahkan</a:t>
            </a:r>
            <a:r>
              <a:rPr lang="en-US" altLang="en-US" sz="2400" dirty="0">
                <a:latin typeface="+mn-lt"/>
              </a:rPr>
              <a:t> “@ut.ac.id” (</a:t>
            </a:r>
            <a:r>
              <a:rPr lang="en-US" altLang="en-US" sz="2400" dirty="0" err="1">
                <a:latin typeface="+mn-lt"/>
              </a:rPr>
              <a:t>contoh</a:t>
            </a:r>
            <a:r>
              <a:rPr lang="en-US" altLang="en-US" sz="2400" dirty="0">
                <a:latin typeface="+mn-lt"/>
              </a:rPr>
              <a:t>: </a:t>
            </a:r>
            <a:r>
              <a:rPr lang="en-US" altLang="en-US" sz="2400" dirty="0">
                <a:solidFill>
                  <a:srgbClr val="FF0000"/>
                </a:solidFill>
                <a:latin typeface="+mn-lt"/>
              </a:rPr>
              <a:t>123456789@ut.ac.id</a:t>
            </a:r>
            <a:r>
              <a:rPr lang="en-US" altLang="en-US" sz="2400" dirty="0">
                <a:latin typeface="+mn-lt"/>
              </a:rPr>
              <a:t>) pada </a:t>
            </a:r>
            <a:r>
              <a:rPr lang="en-US" altLang="en-US" sz="2400" dirty="0" err="1">
                <a:latin typeface="+mn-lt"/>
              </a:rPr>
              <a:t>kolom</a:t>
            </a:r>
            <a:r>
              <a:rPr lang="en-US" altLang="en-US" sz="2400" dirty="0">
                <a:latin typeface="+mn-lt"/>
              </a:rPr>
              <a:t> Username.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+mn-lt"/>
              </a:rPr>
              <a:t>Pada </a:t>
            </a:r>
            <a:r>
              <a:rPr lang="en-US" altLang="en-US" sz="2400" dirty="0" err="1">
                <a:latin typeface="+mn-lt"/>
              </a:rPr>
              <a:t>kolom</a:t>
            </a:r>
            <a:r>
              <a:rPr lang="en-US" altLang="en-US" sz="2400" dirty="0">
                <a:latin typeface="+mn-lt"/>
              </a:rPr>
              <a:t> Password, </a:t>
            </a:r>
            <a:r>
              <a:rPr lang="en-US" altLang="en-US" sz="2400" dirty="0" err="1">
                <a:latin typeface="+mn-lt"/>
              </a:rPr>
              <a:t>masukkan</a:t>
            </a:r>
            <a:r>
              <a:rPr lang="en-US" altLang="en-US" sz="2400" dirty="0">
                <a:latin typeface="+mn-lt"/>
              </a:rPr>
              <a:t>, masa </a:t>
            </a:r>
            <a:r>
              <a:rPr lang="en-US" altLang="en-US" sz="2400" dirty="0" err="1">
                <a:latin typeface="+mn-lt"/>
              </a:rPr>
              <a:t>registrasi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awal</a:t>
            </a:r>
            <a:r>
              <a:rPr lang="en-US" altLang="en-US" sz="2400" dirty="0">
                <a:latin typeface="+mn-lt"/>
              </a:rPr>
              <a:t> Anda di UT </a:t>
            </a:r>
            <a:r>
              <a:rPr lang="en-US" altLang="en-US" sz="2400" dirty="0" err="1">
                <a:latin typeface="+mn-lt"/>
              </a:rPr>
              <a:t>ditambahkan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tanggal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lahir</a:t>
            </a:r>
            <a:r>
              <a:rPr lang="en-US" altLang="en-US" sz="2400" dirty="0">
                <a:latin typeface="+mn-lt"/>
              </a:rPr>
              <a:t> Anda, </a:t>
            </a:r>
            <a:r>
              <a:rPr lang="en-US" altLang="en-US" sz="2400" dirty="0" err="1">
                <a:latin typeface="+mn-lt"/>
              </a:rPr>
              <a:t>contohnya</a:t>
            </a:r>
            <a:r>
              <a:rPr lang="en-US" altLang="en-US" sz="2400" dirty="0">
                <a:latin typeface="+mn-lt"/>
              </a:rPr>
              <a:t>; </a:t>
            </a:r>
            <a:r>
              <a:rPr lang="en-US" altLang="en-US" sz="2400" dirty="0" err="1">
                <a:latin typeface="+mn-lt"/>
              </a:rPr>
              <a:t>jika</a:t>
            </a:r>
            <a:r>
              <a:rPr lang="en-US" altLang="en-US" sz="2400" dirty="0">
                <a:latin typeface="+mn-lt"/>
              </a:rPr>
              <a:t> Anda </a:t>
            </a:r>
            <a:r>
              <a:rPr lang="en-US" altLang="en-US" sz="2400" dirty="0" err="1">
                <a:latin typeface="+mn-lt"/>
              </a:rPr>
              <a:t>registrasi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awal</a:t>
            </a:r>
            <a:r>
              <a:rPr lang="en-US" altLang="en-US" sz="2400" dirty="0">
                <a:latin typeface="+mn-lt"/>
              </a:rPr>
              <a:t> di UT pada 2018.2 dan </a:t>
            </a:r>
            <a:r>
              <a:rPr lang="en-US" altLang="en-US" sz="2400" dirty="0" err="1">
                <a:latin typeface="+mn-lt"/>
              </a:rPr>
              <a:t>tanggal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lahir</a:t>
            </a:r>
            <a:r>
              <a:rPr lang="en-US" altLang="en-US" sz="2400" dirty="0">
                <a:latin typeface="+mn-lt"/>
              </a:rPr>
              <a:t> Anda 4 September 1984, </a:t>
            </a:r>
            <a:r>
              <a:rPr lang="en-US" altLang="en-US" sz="2400" dirty="0" err="1">
                <a:latin typeface="+mn-lt"/>
              </a:rPr>
              <a:t>maka</a:t>
            </a:r>
            <a:r>
              <a:rPr lang="en-US" altLang="en-US" sz="2400" dirty="0">
                <a:latin typeface="+mn-lt"/>
              </a:rPr>
              <a:t> password-</a:t>
            </a:r>
            <a:r>
              <a:rPr lang="en-US" altLang="en-US" sz="2400" dirty="0" err="1">
                <a:latin typeface="+mn-lt"/>
              </a:rPr>
              <a:t>nya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>
                <a:solidFill>
                  <a:srgbClr val="FF0000"/>
                </a:solidFill>
                <a:latin typeface="+mn-lt"/>
              </a:rPr>
              <a:t>2018204091984</a:t>
            </a:r>
            <a:r>
              <a:rPr lang="en-US" altLang="en-US" sz="2400" dirty="0">
                <a:latin typeface="+mn-lt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 err="1">
                <a:latin typeface="+mn-lt"/>
              </a:rPr>
              <a:t>Klik</a:t>
            </a:r>
            <a:r>
              <a:rPr lang="en-US" altLang="en-US" sz="2400" dirty="0">
                <a:latin typeface="+mn-lt"/>
              </a:rPr>
              <a:t> LOGIN </a:t>
            </a:r>
            <a:r>
              <a:rPr lang="en-US" altLang="en-US" sz="2400" dirty="0" err="1">
                <a:latin typeface="+mn-lt"/>
              </a:rPr>
              <a:t>untuk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melanjutkan</a:t>
            </a:r>
            <a:r>
              <a:rPr lang="en-US" altLang="en-US" sz="2400" dirty="0">
                <a:latin typeface="+mn-lt"/>
              </a:rPr>
              <a:t>.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603B24-04FB-488A-8537-3760486EE867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WIFI ID</a:t>
            </a:r>
          </a:p>
        </p:txBody>
      </p:sp>
    </p:spTree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4BE28EF-BB33-4C1B-B57E-3EE010EC9F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88" r="1476" b="11231"/>
          <a:stretch/>
        </p:blipFill>
        <p:spPr>
          <a:xfrm>
            <a:off x="779939" y="1894422"/>
            <a:ext cx="9361710" cy="40644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1ECA9D1-A79C-43A3-A45E-8EC7279138FC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CONTACT CENTER (1)</a:t>
            </a:r>
          </a:p>
        </p:txBody>
      </p:sp>
    </p:spTree>
    <p:extLst>
      <p:ext uri="{BB962C8B-B14F-4D97-AF65-F5344CB8AC3E}">
        <p14:creationId xmlns:p14="http://schemas.microsoft.com/office/powerpoint/2010/main" val="236870713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/>
          </p:cNvPr>
          <p:cNvSpPr/>
          <p:nvPr/>
        </p:nvSpPr>
        <p:spPr>
          <a:xfrm>
            <a:off x="1082094" y="1535205"/>
            <a:ext cx="822949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rial" panose="020B0604020202020204" pitchFamily="34" charset="0"/>
              </a:rPr>
              <a:t>INFORMASI DETIL LAYANAN ONLINE</a:t>
            </a:r>
          </a:p>
        </p:txBody>
      </p:sp>
      <p:sp>
        <p:nvSpPr>
          <p:cNvPr id="51203" name="Rectangle 2"/>
          <p:cNvSpPr>
            <a:spLocks noChangeArrowheads="1"/>
          </p:cNvSpPr>
          <p:nvPr/>
        </p:nvSpPr>
        <p:spPr bwMode="auto">
          <a:xfrm>
            <a:off x="860425" y="2438400"/>
            <a:ext cx="8674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600">
                <a:hlinkClick r:id="rId2"/>
              </a:rPr>
              <a:t>https://mahasiswa.ut.ac.id/kit-mahasiswa</a:t>
            </a:r>
            <a:r>
              <a:rPr lang="en-US" altLang="en-US" sz="3600"/>
              <a:t> </a:t>
            </a:r>
          </a:p>
        </p:txBody>
      </p:sp>
      <p:sp>
        <p:nvSpPr>
          <p:cNvPr id="4" name="Rectangle 3">
            <a:extLst/>
          </p:cNvPr>
          <p:cNvSpPr/>
          <p:nvPr/>
        </p:nvSpPr>
        <p:spPr>
          <a:xfrm>
            <a:off x="1163215" y="3781425"/>
            <a:ext cx="762260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rial" panose="020B0604020202020204" pitchFamily="34" charset="0"/>
              </a:rPr>
              <a:t>Layanan</a:t>
            </a:r>
            <a:r>
              <a:rPr lang="en-US" sz="36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rial" panose="020B0604020202020204" pitchFamily="34" charset="0"/>
              </a:rPr>
              <a:t> Contact Center </a:t>
            </a:r>
            <a:r>
              <a:rPr lang="en-US" sz="3600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Arial" panose="020B0604020202020204" pitchFamily="34" charset="0"/>
              </a:rPr>
              <a:t>Mahasiswa</a:t>
            </a:r>
            <a:endParaRPr lang="en-US" sz="36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latin typeface="Arial" panose="020B0604020202020204" pitchFamily="34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2835275" y="4910138"/>
            <a:ext cx="4724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600">
                <a:hlinkClick r:id="rId3"/>
              </a:rPr>
              <a:t>http://hallo-ut.ut.ac.id/</a:t>
            </a:r>
            <a:r>
              <a:rPr lang="en-US" altLang="en-US" sz="3600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8EA1D79-5662-4607-A6FD-759836ECFCAF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CONTACT CENTER (2)</a:t>
            </a:r>
          </a:p>
        </p:txBody>
      </p:sp>
    </p:spTree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3487738" y="4300538"/>
            <a:ext cx="4957762" cy="181451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s-ES" altLang="en-US" sz="2800" dirty="0"/>
              <a:t>    laman </a:t>
            </a:r>
            <a:r>
              <a:rPr lang="es-ES" altLang="en-US" sz="2800" dirty="0">
                <a:solidFill>
                  <a:srgbClr val="0070C0"/>
                </a:solidFill>
              </a:rPr>
              <a:t>hallo-ut.ut.ac.id </a:t>
            </a:r>
          </a:p>
          <a:p>
            <a:pPr marL="0" indent="0">
              <a:buFont typeface="Arial" charset="0"/>
              <a:buNone/>
            </a:pPr>
            <a:r>
              <a:rPr lang="es-ES" altLang="en-US" sz="2800" dirty="0"/>
              <a:t>    </a:t>
            </a:r>
            <a:r>
              <a:rPr lang="es-ES" altLang="en-US" sz="2800" dirty="0" err="1">
                <a:solidFill>
                  <a:srgbClr val="00B050"/>
                </a:solidFill>
              </a:rPr>
              <a:t>Call</a:t>
            </a:r>
            <a:r>
              <a:rPr lang="es-ES" altLang="en-US" sz="2800" dirty="0">
                <a:solidFill>
                  <a:srgbClr val="00B050"/>
                </a:solidFill>
              </a:rPr>
              <a:t> Center: 1500024</a:t>
            </a:r>
            <a:r>
              <a:rPr lang="es-ES" altLang="en-US" sz="2800" dirty="0"/>
              <a:t>,    </a:t>
            </a:r>
          </a:p>
          <a:p>
            <a:pPr marL="0" indent="0">
              <a:buFont typeface="Arial" charset="0"/>
              <a:buNone/>
            </a:pPr>
            <a:r>
              <a:rPr lang="es-ES" altLang="en-US" sz="2800" dirty="0"/>
              <a:t>    email: </a:t>
            </a:r>
            <a:r>
              <a:rPr lang="es-ES" altLang="en-US" sz="2800" dirty="0">
                <a:solidFill>
                  <a:srgbClr val="C00000"/>
                </a:solidFill>
              </a:rPr>
              <a:t>hallo-ut@ut.ac.id</a:t>
            </a:r>
            <a:r>
              <a:rPr lang="es-ES" altLang="en-US" sz="2800" dirty="0"/>
              <a:t>, </a:t>
            </a:r>
            <a:r>
              <a:rPr lang="es-ES" altLang="en-US" sz="2800" dirty="0" err="1"/>
              <a:t>atau</a:t>
            </a:r>
            <a:r>
              <a:rPr lang="es-ES" altLang="en-US" sz="2800" dirty="0"/>
              <a:t> </a:t>
            </a:r>
          </a:p>
          <a:p>
            <a:pPr marL="0" indent="0">
              <a:buFont typeface="Arial" charset="0"/>
              <a:buNone/>
            </a:pPr>
            <a:r>
              <a:rPr lang="es-ES" altLang="en-US" sz="2800" dirty="0"/>
              <a:t>    SMS: </a:t>
            </a:r>
            <a:r>
              <a:rPr lang="es-ES" altLang="en-US" sz="2800" dirty="0">
                <a:solidFill>
                  <a:srgbClr val="7030A0"/>
                </a:solidFill>
              </a:rPr>
              <a:t>08119050024</a:t>
            </a:r>
            <a:endParaRPr lang="en-US" altLang="en-US" sz="2800" dirty="0">
              <a:solidFill>
                <a:srgbClr val="7030A0"/>
              </a:solidFill>
            </a:endParaRP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482600" y="1335088"/>
            <a:ext cx="93487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400" dirty="0" err="1"/>
              <a:t>Alamat</a:t>
            </a:r>
            <a:r>
              <a:rPr lang="en-US" altLang="en-US" sz="2400" dirty="0"/>
              <a:t> lain </a:t>
            </a:r>
            <a:r>
              <a:rPr lang="en-US" altLang="en-US" sz="2400" dirty="0" err="1"/>
              <a:t>untuk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mengakses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informasi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layanan</a:t>
            </a:r>
            <a:r>
              <a:rPr lang="en-US" altLang="en-US" sz="2400" dirty="0"/>
              <a:t> UT </a:t>
            </a:r>
            <a:r>
              <a:rPr lang="en-US" altLang="en-US" sz="2400" dirty="0" err="1"/>
              <a:t>selain</a:t>
            </a:r>
            <a:r>
              <a:rPr lang="en-US" altLang="en-US" sz="2400" dirty="0"/>
              <a:t> website </a:t>
            </a:r>
            <a:r>
              <a:rPr lang="en-US" altLang="en-US" sz="2400" dirty="0" err="1"/>
              <a:t>utama</a:t>
            </a:r>
            <a:r>
              <a:rPr lang="en-US" altLang="en-US" sz="2400" dirty="0"/>
              <a:t> UT </a:t>
            </a: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2519363" y="2916238"/>
            <a:ext cx="71580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altLang="en-US" sz="2400" dirty="0">
                <a:solidFill>
                  <a:srgbClr val="0070C0"/>
                </a:solidFill>
              </a:rPr>
              <a:t>https://www.facebook.com/UnivTerbuka</a:t>
            </a:r>
          </a:p>
          <a:p>
            <a:pPr algn="ctr"/>
            <a:r>
              <a:rPr lang="nl-NL" altLang="en-US" sz="2400" dirty="0">
                <a:solidFill>
                  <a:srgbClr val="0070C0"/>
                </a:solidFill>
              </a:rPr>
              <a:t>https://twitter.com/UnivTerbuka</a:t>
            </a:r>
            <a:endParaRPr lang="en-US" altLang="en-US" sz="2400" dirty="0">
              <a:solidFill>
                <a:srgbClr val="0070C0"/>
              </a:solidFill>
            </a:endParaRPr>
          </a:p>
        </p:txBody>
      </p:sp>
      <p:sp>
        <p:nvSpPr>
          <p:cNvPr id="34822" name="Rectangle 5"/>
          <p:cNvSpPr>
            <a:spLocks noChangeArrowheads="1"/>
          </p:cNvSpPr>
          <p:nvPr/>
        </p:nvSpPr>
        <p:spPr bwMode="auto">
          <a:xfrm>
            <a:off x="3663950" y="2043114"/>
            <a:ext cx="298608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dirty="0"/>
              <a:t>(www.ut.ac.id)?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269A63B8-2A23-401C-A8F5-6C43C1EE7A66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MEMANFAATKAN CONTACT CENTER (3)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Hasil </a:t>
            </a:r>
            <a:r>
              <a:rPr lang="en-US" altLang="en-US" dirty="0" err="1"/>
              <a:t>ujian</a:t>
            </a:r>
            <a:r>
              <a:rPr lang="en-US" altLang="en-US" dirty="0"/>
              <a:t> </a:t>
            </a:r>
            <a:r>
              <a:rPr lang="en-US" altLang="en-US" dirty="0" err="1"/>
              <a:t>dapat</a:t>
            </a:r>
            <a:r>
              <a:rPr lang="en-US" altLang="en-US" dirty="0"/>
              <a:t> </a:t>
            </a:r>
            <a:r>
              <a:rPr lang="en-US" altLang="en-US" dirty="0" err="1"/>
              <a:t>dilihat</a:t>
            </a:r>
            <a:r>
              <a:rPr lang="en-US" altLang="en-US" dirty="0"/>
              <a:t> </a:t>
            </a:r>
            <a:r>
              <a:rPr lang="en-US" altLang="en-US" dirty="0" err="1"/>
              <a:t>secara</a:t>
            </a:r>
            <a:r>
              <a:rPr lang="en-US" altLang="en-US" dirty="0"/>
              <a:t> online di </a:t>
            </a:r>
            <a:r>
              <a:rPr lang="en-US" altLang="en-US" dirty="0" err="1"/>
              <a:t>laman</a:t>
            </a:r>
            <a:r>
              <a:rPr lang="en-US" altLang="en-US" dirty="0"/>
              <a:t> </a:t>
            </a:r>
            <a:r>
              <a:rPr lang="en-US" altLang="en-US" dirty="0">
                <a:hlinkClick r:id="rId2"/>
              </a:rPr>
              <a:t>www.ut.ac.id/nilai</a:t>
            </a:r>
            <a:r>
              <a:rPr lang="en-US" altLang="en-US" dirty="0"/>
              <a:t> </a:t>
            </a:r>
            <a:r>
              <a:rPr lang="en-US" altLang="en-US" dirty="0" err="1"/>
              <a:t>mata</a:t>
            </a:r>
            <a:r>
              <a:rPr lang="en-US" altLang="en-US" dirty="0"/>
              <a:t> </a:t>
            </a:r>
            <a:r>
              <a:rPr lang="en-US" altLang="en-US" dirty="0" err="1"/>
              <a:t>kuliah</a:t>
            </a:r>
            <a:r>
              <a:rPr lang="en-US" altLang="en-US" dirty="0"/>
              <a:t> </a:t>
            </a:r>
            <a:r>
              <a:rPr lang="en-US" altLang="en-US" dirty="0" err="1"/>
              <a:t>sesuai</a:t>
            </a:r>
            <a:r>
              <a:rPr lang="en-US" altLang="en-US" dirty="0"/>
              <a:t> </a:t>
            </a:r>
            <a:r>
              <a:rPr lang="en-US" altLang="en-US" dirty="0" err="1"/>
              <a:t>jadwal</a:t>
            </a:r>
            <a:r>
              <a:rPr lang="en-US" altLang="en-US" dirty="0"/>
              <a:t> di </a:t>
            </a:r>
            <a:r>
              <a:rPr lang="en-US" altLang="en-US" dirty="0" err="1"/>
              <a:t>kalender</a:t>
            </a:r>
            <a:r>
              <a:rPr lang="en-US" altLang="en-US" dirty="0"/>
              <a:t> </a:t>
            </a:r>
            <a:r>
              <a:rPr lang="en-US" altLang="en-US" dirty="0" err="1"/>
              <a:t>akademik</a:t>
            </a:r>
            <a:endParaRPr lang="en-US" altLang="en-US" dirty="0"/>
          </a:p>
          <a:p>
            <a:r>
              <a:rPr lang="en-US" altLang="en-US" dirty="0"/>
              <a:t>Daftar Nilai </a:t>
            </a:r>
            <a:r>
              <a:rPr lang="en-US" altLang="en-US" dirty="0" err="1"/>
              <a:t>Ujian</a:t>
            </a:r>
            <a:r>
              <a:rPr lang="en-US" altLang="en-US" dirty="0"/>
              <a:t> (DNU) </a:t>
            </a:r>
            <a:r>
              <a:rPr lang="en-US" altLang="en-US" dirty="0" err="1"/>
              <a:t>dapat</a:t>
            </a:r>
            <a:r>
              <a:rPr lang="en-US" altLang="en-US" dirty="0"/>
              <a:t> </a:t>
            </a:r>
            <a:r>
              <a:rPr lang="en-US" altLang="en-US" dirty="0" err="1"/>
              <a:t>dicetak</a:t>
            </a:r>
            <a:r>
              <a:rPr lang="en-US" altLang="en-US" dirty="0"/>
              <a:t> </a:t>
            </a:r>
            <a:r>
              <a:rPr lang="en-US" altLang="en-US" dirty="0" err="1"/>
              <a:t>sendiri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website </a:t>
            </a:r>
            <a:r>
              <a:rPr lang="en-US" altLang="en-US" dirty="0">
                <a:solidFill>
                  <a:srgbClr val="0070C0"/>
                </a:solidFill>
              </a:rPr>
              <a:t>www.ut.ac.id </a:t>
            </a:r>
            <a:r>
              <a:rPr lang="en-US" altLang="en-US" dirty="0"/>
              <a:t>di </a:t>
            </a:r>
            <a:r>
              <a:rPr lang="en-US" altLang="en-US" dirty="0" err="1"/>
              <a:t>tautan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rgbClr val="0070C0"/>
                </a:solidFill>
              </a:rPr>
              <a:t>UT Online </a:t>
            </a:r>
            <a:r>
              <a:rPr lang="en-US" altLang="en-US" dirty="0"/>
              <a:t>&gt; </a:t>
            </a:r>
            <a:r>
              <a:rPr lang="en-US" altLang="en-US" dirty="0" err="1">
                <a:solidFill>
                  <a:srgbClr val="0070C0"/>
                </a:solidFill>
              </a:rPr>
              <a:t>Registrasi</a:t>
            </a:r>
            <a:r>
              <a:rPr lang="en-US" altLang="en-US" dirty="0">
                <a:solidFill>
                  <a:srgbClr val="0070C0"/>
                </a:solidFill>
              </a:rPr>
              <a:t> Online </a:t>
            </a:r>
            <a:r>
              <a:rPr lang="en-US" altLang="en-US" dirty="0"/>
              <a:t>(</a:t>
            </a:r>
            <a:r>
              <a:rPr lang="en-US" altLang="en-US" dirty="0">
                <a:solidFill>
                  <a:srgbClr val="0070C0"/>
                </a:solidFill>
              </a:rPr>
              <a:t>sia.ut.ac.id</a:t>
            </a:r>
            <a:r>
              <a:rPr lang="en-US" altLang="en-US" dirty="0"/>
              <a:t>) </a:t>
            </a:r>
            <a:r>
              <a:rPr lang="en-US" altLang="en-US" dirty="0" err="1"/>
              <a:t>atau</a:t>
            </a:r>
            <a:endParaRPr lang="en-US" altLang="en-US" dirty="0"/>
          </a:p>
          <a:p>
            <a:r>
              <a:rPr lang="en-US" altLang="en-US" dirty="0" err="1"/>
              <a:t>memintanya</a:t>
            </a:r>
            <a:r>
              <a:rPr lang="en-US" altLang="en-US" dirty="0"/>
              <a:t> </a:t>
            </a:r>
            <a:r>
              <a:rPr lang="en-US" altLang="en-US" dirty="0" err="1"/>
              <a:t>kepada</a:t>
            </a:r>
            <a:r>
              <a:rPr lang="en-US" altLang="en-US" dirty="0"/>
              <a:t> UPBJJ-UT </a:t>
            </a:r>
            <a:r>
              <a:rPr lang="en-US" altLang="en-US" dirty="0" err="1"/>
              <a:t>atau</a:t>
            </a:r>
            <a:r>
              <a:rPr lang="en-US" altLang="en-US" dirty="0"/>
              <a:t> Sentra </a:t>
            </a:r>
            <a:r>
              <a:rPr lang="en-US" altLang="en-US" dirty="0" err="1"/>
              <a:t>Layanan</a:t>
            </a:r>
            <a:r>
              <a:rPr lang="en-US" altLang="en-US" dirty="0"/>
              <a:t> UT (SALUT)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2EE933D-BD61-4299-BA2A-A4E086B456A0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INFORMASI HASIL UJIAN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3"/>
          <p:cNvSpPr txBox="1">
            <a:spLocks noChangeArrowheads="1"/>
          </p:cNvSpPr>
          <p:nvPr/>
        </p:nvSpPr>
        <p:spPr bwMode="auto">
          <a:xfrm>
            <a:off x="5207000" y="3910013"/>
            <a:ext cx="1857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en-US" altLang="en-US" sz="2800" b="1">
              <a:solidFill>
                <a:srgbClr val="002060"/>
              </a:solidFill>
              <a:latin typeface="Mistral" pitchFamily="66" charset="0"/>
            </a:endParaRPr>
          </a:p>
        </p:txBody>
      </p:sp>
      <p:sp>
        <p:nvSpPr>
          <p:cNvPr id="52227" name="TextBox 1"/>
          <p:cNvSpPr txBox="1">
            <a:spLocks noChangeArrowheads="1"/>
          </p:cNvSpPr>
          <p:nvPr/>
        </p:nvSpPr>
        <p:spPr bwMode="auto">
          <a:xfrm>
            <a:off x="2971265" y="2605088"/>
            <a:ext cx="447148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dirty="0"/>
              <a:t>SEKIAN</a:t>
            </a:r>
          </a:p>
          <a:p>
            <a:pPr algn="ctr"/>
            <a:endParaRPr lang="en-US" altLang="en-US" b="1" dirty="0">
              <a:solidFill>
                <a:srgbClr val="C00000"/>
              </a:solidFill>
            </a:endParaRPr>
          </a:p>
          <a:p>
            <a:pPr algn="ctr"/>
            <a:r>
              <a:rPr lang="en-US" altLang="en-US" b="1" dirty="0">
                <a:solidFill>
                  <a:srgbClr val="C00000"/>
                </a:solidFill>
              </a:rPr>
              <a:t>Dimas, Wahyu, Mira, Trini, Kartono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2633</Words>
  <Application>Microsoft Office PowerPoint</Application>
  <PresentationFormat>Custom</PresentationFormat>
  <Paragraphs>406</Paragraphs>
  <Slides>96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104" baseType="lpstr">
      <vt:lpstr>ＭＳ Ｐゴシック</vt:lpstr>
      <vt:lpstr>Arial</vt:lpstr>
      <vt:lpstr>Bradley Hand ITC</vt:lpstr>
      <vt:lpstr>Calibri</vt:lpstr>
      <vt:lpstr>Courier New</vt:lpstr>
      <vt:lpstr>Mistral</vt:lpstr>
      <vt:lpstr>Wingdings</vt:lpstr>
      <vt:lpstr>Office Theme</vt:lpstr>
      <vt:lpstr>PENDIDIKAN TERBUKA DAN JARAK JAUH Membuka Akses Pendidikan Tinggi bagi Semua Making Higher Education Open to 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PENDIDIKAN TERBUKA DAN JARAK JAUH Membuka Akses Pendidikan Tinggi bagi Semua Making Higher Education Open to All</dc:title>
  <dc:creator>Kartono Kartono</dc:creator>
  <cp:lastModifiedBy>user</cp:lastModifiedBy>
  <cp:revision>76</cp:revision>
  <dcterms:created xsi:type="dcterms:W3CDTF">2018-08-28T04:15:58Z</dcterms:created>
  <dcterms:modified xsi:type="dcterms:W3CDTF">2018-09-01T09:28:31Z</dcterms:modified>
</cp:coreProperties>
</file>